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27"/>
  </p:notesMasterIdLst>
  <p:sldIdLst>
    <p:sldId id="256" r:id="rId5"/>
    <p:sldId id="257" r:id="rId6"/>
    <p:sldId id="258" r:id="rId7"/>
    <p:sldId id="259" r:id="rId8"/>
    <p:sldId id="260" r:id="rId9"/>
    <p:sldId id="261" r:id="rId10"/>
    <p:sldId id="262" r:id="rId11"/>
    <p:sldId id="263" r:id="rId12"/>
    <p:sldId id="264" r:id="rId13"/>
    <p:sldId id="265" r:id="rId14"/>
    <p:sldId id="267" r:id="rId15"/>
    <p:sldId id="266" r:id="rId16"/>
    <p:sldId id="269" r:id="rId17"/>
    <p:sldId id="270" r:id="rId18"/>
    <p:sldId id="271" r:id="rId19"/>
    <p:sldId id="272" r:id="rId20"/>
    <p:sldId id="273" r:id="rId21"/>
    <p:sldId id="274" r:id="rId22"/>
    <p:sldId id="275" r:id="rId23"/>
    <p:sldId id="276" r:id="rId24"/>
    <p:sldId id="277" r:id="rId25"/>
    <p:sldId id="27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102" d="100"/>
          <a:sy n="102" d="100"/>
        </p:scale>
        <p:origin x="120"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 Mullady" userId="S::kristinm@pnwfcu.org::9ee3eb7d-2b27-48a9-886d-d3a15ae2f35a" providerId="AD" clId="Web-{12169A75-31C5-430A-B1C5-08702AE3EB4A}"/>
    <pc:docChg chg="modSld">
      <pc:chgData name="Kristin Mullady" userId="S::kristinm@pnwfcu.org::9ee3eb7d-2b27-48a9-886d-d3a15ae2f35a" providerId="AD" clId="Web-{12169A75-31C5-430A-B1C5-08702AE3EB4A}" dt="2023-09-20T20:26:45.309" v="8" actId="20577"/>
      <pc:docMkLst>
        <pc:docMk/>
      </pc:docMkLst>
      <pc:sldChg chg="modSp">
        <pc:chgData name="Kristin Mullady" userId="S::kristinm@pnwfcu.org::9ee3eb7d-2b27-48a9-886d-d3a15ae2f35a" providerId="AD" clId="Web-{12169A75-31C5-430A-B1C5-08702AE3EB4A}" dt="2023-09-20T20:23:47.507" v="0" actId="20577"/>
        <pc:sldMkLst>
          <pc:docMk/>
          <pc:sldMk cId="3365866534" sldId="258"/>
        </pc:sldMkLst>
      </pc:sldChg>
      <pc:sldChg chg="modSp">
        <pc:chgData name="Kristin Mullady" userId="S::kristinm@pnwfcu.org::9ee3eb7d-2b27-48a9-886d-d3a15ae2f35a" providerId="AD" clId="Web-{12169A75-31C5-430A-B1C5-08702AE3EB4A}" dt="2023-09-20T20:24:53.244" v="2" actId="20577"/>
        <pc:sldMkLst>
          <pc:docMk/>
          <pc:sldMk cId="4273053467" sldId="261"/>
        </pc:sldMkLst>
      </pc:sldChg>
      <pc:sldChg chg="modSp">
        <pc:chgData name="Kristin Mullady" userId="S::kristinm@pnwfcu.org::9ee3eb7d-2b27-48a9-886d-d3a15ae2f35a" providerId="AD" clId="Web-{12169A75-31C5-430A-B1C5-08702AE3EB4A}" dt="2023-09-20T20:26:22.309" v="4" actId="20577"/>
        <pc:sldMkLst>
          <pc:docMk/>
          <pc:sldMk cId="838686164" sldId="264"/>
        </pc:sldMkLst>
      </pc:sldChg>
      <pc:sldChg chg="modSp">
        <pc:chgData name="Kristin Mullady" userId="S::kristinm@pnwfcu.org::9ee3eb7d-2b27-48a9-886d-d3a15ae2f35a" providerId="AD" clId="Web-{12169A75-31C5-430A-B1C5-08702AE3EB4A}" dt="2023-09-20T20:26:45.309" v="8" actId="20577"/>
        <pc:sldMkLst>
          <pc:docMk/>
          <pc:sldMk cId="321607540" sldId="265"/>
        </pc:sldMkLst>
      </pc:sldChg>
    </pc:docChg>
  </pc:docChgLst>
  <pc:docChgLst>
    <pc:chgData name="Kristin Mullady" userId="9ee3eb7d-2b27-48a9-886d-d3a15ae2f35a" providerId="ADAL" clId="{CB51FCF6-33AF-47BF-B45C-0936D0B7D30A}"/>
    <pc:docChg chg="custSel modSld">
      <pc:chgData name="Kristin Mullady" userId="9ee3eb7d-2b27-48a9-886d-d3a15ae2f35a" providerId="ADAL" clId="{CB51FCF6-33AF-47BF-B45C-0936D0B7D30A}" dt="2025-03-14T17:54:57.007" v="67" actId="20577"/>
      <pc:docMkLst>
        <pc:docMk/>
      </pc:docMkLst>
      <pc:sldChg chg="modSp mod">
        <pc:chgData name="Kristin Mullady" userId="9ee3eb7d-2b27-48a9-886d-d3a15ae2f35a" providerId="ADAL" clId="{CB51FCF6-33AF-47BF-B45C-0936D0B7D30A}" dt="2025-03-14T17:53:43.291" v="45" actId="20577"/>
        <pc:sldMkLst>
          <pc:docMk/>
          <pc:sldMk cId="2357104150" sldId="270"/>
        </pc:sldMkLst>
        <pc:spChg chg="mod">
          <ac:chgData name="Kristin Mullady" userId="9ee3eb7d-2b27-48a9-886d-d3a15ae2f35a" providerId="ADAL" clId="{CB51FCF6-33AF-47BF-B45C-0936D0B7D30A}" dt="2025-03-14T17:53:43.291" v="45" actId="20577"/>
          <ac:spMkLst>
            <pc:docMk/>
            <pc:sldMk cId="2357104150" sldId="270"/>
            <ac:spMk id="3" creationId="{EC23B4F8-7349-5FB4-7F76-1E9AC5EA131F}"/>
          </ac:spMkLst>
        </pc:spChg>
      </pc:sldChg>
      <pc:sldChg chg="modSp mod">
        <pc:chgData name="Kristin Mullady" userId="9ee3eb7d-2b27-48a9-886d-d3a15ae2f35a" providerId="ADAL" clId="{CB51FCF6-33AF-47BF-B45C-0936D0B7D30A}" dt="2025-03-14T17:54:23.654" v="59" actId="20577"/>
        <pc:sldMkLst>
          <pc:docMk/>
          <pc:sldMk cId="191277054" sldId="272"/>
        </pc:sldMkLst>
        <pc:spChg chg="mod">
          <ac:chgData name="Kristin Mullady" userId="9ee3eb7d-2b27-48a9-886d-d3a15ae2f35a" providerId="ADAL" clId="{CB51FCF6-33AF-47BF-B45C-0936D0B7D30A}" dt="2025-03-14T17:54:23.654" v="59" actId="20577"/>
          <ac:spMkLst>
            <pc:docMk/>
            <pc:sldMk cId="191277054" sldId="272"/>
            <ac:spMk id="3" creationId="{2FB95520-4BAC-3B16-04D6-705D43322B72}"/>
          </ac:spMkLst>
        </pc:spChg>
      </pc:sldChg>
      <pc:sldChg chg="modSp mod">
        <pc:chgData name="Kristin Mullady" userId="9ee3eb7d-2b27-48a9-886d-d3a15ae2f35a" providerId="ADAL" clId="{CB51FCF6-33AF-47BF-B45C-0936D0B7D30A}" dt="2025-03-14T17:54:42.878" v="66" actId="20577"/>
        <pc:sldMkLst>
          <pc:docMk/>
          <pc:sldMk cId="2254437570" sldId="275"/>
        </pc:sldMkLst>
        <pc:spChg chg="mod">
          <ac:chgData name="Kristin Mullady" userId="9ee3eb7d-2b27-48a9-886d-d3a15ae2f35a" providerId="ADAL" clId="{CB51FCF6-33AF-47BF-B45C-0936D0B7D30A}" dt="2025-03-14T17:54:42.878" v="66" actId="20577"/>
          <ac:spMkLst>
            <pc:docMk/>
            <pc:sldMk cId="2254437570" sldId="275"/>
            <ac:spMk id="3" creationId="{FEBD6F42-3D28-E67F-F11E-F193C9EA662C}"/>
          </ac:spMkLst>
        </pc:spChg>
      </pc:sldChg>
      <pc:sldChg chg="modSp mod">
        <pc:chgData name="Kristin Mullady" userId="9ee3eb7d-2b27-48a9-886d-d3a15ae2f35a" providerId="ADAL" clId="{CB51FCF6-33AF-47BF-B45C-0936D0B7D30A}" dt="2025-03-14T17:54:57.007" v="67" actId="20577"/>
        <pc:sldMkLst>
          <pc:docMk/>
          <pc:sldMk cId="811521232" sldId="277"/>
        </pc:sldMkLst>
        <pc:spChg chg="mod">
          <ac:chgData name="Kristin Mullady" userId="9ee3eb7d-2b27-48a9-886d-d3a15ae2f35a" providerId="ADAL" clId="{CB51FCF6-33AF-47BF-B45C-0936D0B7D30A}" dt="2025-03-14T17:54:57.007" v="67" actId="20577"/>
          <ac:spMkLst>
            <pc:docMk/>
            <pc:sldMk cId="811521232" sldId="277"/>
            <ac:spMk id="3" creationId="{795BF8E9-7092-6FFD-C32F-044F6110C2E9}"/>
          </ac:spMkLst>
        </pc:spChg>
      </pc:sldChg>
    </pc:docChg>
  </pc:docChgLst>
  <pc:docChgLst>
    <pc:chgData name="Kristin Mullady" userId="9ee3eb7d-2b27-48a9-886d-d3a15ae2f35a" providerId="ADAL" clId="{F2E6BFC7-E2E7-44B8-84BE-86FD618E0EA3}"/>
    <pc:docChg chg="undo custSel addSld delSld modSld sldOrd addMainMaster delMainMaster">
      <pc:chgData name="Kristin Mullady" userId="9ee3eb7d-2b27-48a9-886d-d3a15ae2f35a" providerId="ADAL" clId="{F2E6BFC7-E2E7-44B8-84BE-86FD618E0EA3}" dt="2023-08-24T19:03:15.817" v="2180" actId="20577"/>
      <pc:docMkLst>
        <pc:docMk/>
      </pc:docMkLst>
      <pc:sldChg chg="addSp delSp modSp new mod setBg modClrScheme addAnim delDesignElem chgLayout">
        <pc:chgData name="Kristin Mullady" userId="9ee3eb7d-2b27-48a9-886d-d3a15ae2f35a" providerId="ADAL" clId="{F2E6BFC7-E2E7-44B8-84BE-86FD618E0EA3}" dt="2023-08-23T00:23:48.152" v="502"/>
        <pc:sldMkLst>
          <pc:docMk/>
          <pc:sldMk cId="3568497932" sldId="256"/>
        </pc:sldMkLst>
      </pc:sldChg>
      <pc:sldChg chg="addSp delSp modSp new mod setBg delDesignElem">
        <pc:chgData name="Kristin Mullady" userId="9ee3eb7d-2b27-48a9-886d-d3a15ae2f35a" providerId="ADAL" clId="{F2E6BFC7-E2E7-44B8-84BE-86FD618E0EA3}" dt="2023-08-23T00:23:48.152" v="502"/>
        <pc:sldMkLst>
          <pc:docMk/>
          <pc:sldMk cId="1125454144" sldId="257"/>
        </pc:sldMkLst>
      </pc:sldChg>
      <pc:sldChg chg="addSp delSp modSp new mod setBg delDesignElem">
        <pc:chgData name="Kristin Mullady" userId="9ee3eb7d-2b27-48a9-886d-d3a15ae2f35a" providerId="ADAL" clId="{F2E6BFC7-E2E7-44B8-84BE-86FD618E0EA3}" dt="2023-08-23T00:23:48.152" v="502"/>
        <pc:sldMkLst>
          <pc:docMk/>
          <pc:sldMk cId="3365866534" sldId="258"/>
        </pc:sldMkLst>
      </pc:sldChg>
      <pc:sldChg chg="addSp delSp modSp new mod setBg setClrOvrMap">
        <pc:chgData name="Kristin Mullady" userId="9ee3eb7d-2b27-48a9-886d-d3a15ae2f35a" providerId="ADAL" clId="{F2E6BFC7-E2E7-44B8-84BE-86FD618E0EA3}" dt="2023-08-24T18:03:23.113" v="1202"/>
        <pc:sldMkLst>
          <pc:docMk/>
          <pc:sldMk cId="1812572803" sldId="259"/>
        </pc:sldMkLst>
      </pc:sldChg>
      <pc:sldChg chg="new del">
        <pc:chgData name="Kristin Mullady" userId="9ee3eb7d-2b27-48a9-886d-d3a15ae2f35a" providerId="ADAL" clId="{F2E6BFC7-E2E7-44B8-84BE-86FD618E0EA3}" dt="2023-08-23T22:29:42.562" v="531" actId="2696"/>
        <pc:sldMkLst>
          <pc:docMk/>
          <pc:sldMk cId="345461425" sldId="260"/>
        </pc:sldMkLst>
      </pc:sldChg>
      <pc:sldChg chg="addSp delSp modSp new mod ord setBg setClrOvrMap">
        <pc:chgData name="Kristin Mullady" userId="9ee3eb7d-2b27-48a9-886d-d3a15ae2f35a" providerId="ADAL" clId="{F2E6BFC7-E2E7-44B8-84BE-86FD618E0EA3}" dt="2023-08-24T18:03:27.413" v="1203"/>
        <pc:sldMkLst>
          <pc:docMk/>
          <pc:sldMk cId="1962488386" sldId="260"/>
        </pc:sldMkLst>
      </pc:sldChg>
      <pc:sldChg chg="new del">
        <pc:chgData name="Kristin Mullady" userId="9ee3eb7d-2b27-48a9-886d-d3a15ae2f35a" providerId="ADAL" clId="{F2E6BFC7-E2E7-44B8-84BE-86FD618E0EA3}" dt="2023-08-23T22:29:26.881" v="529" actId="2696"/>
        <pc:sldMkLst>
          <pc:docMk/>
          <pc:sldMk cId="2757005315" sldId="260"/>
        </pc:sldMkLst>
      </pc:sldChg>
      <pc:sldChg chg="addSp modSp new mod setBg">
        <pc:chgData name="Kristin Mullady" userId="9ee3eb7d-2b27-48a9-886d-d3a15ae2f35a" providerId="ADAL" clId="{F2E6BFC7-E2E7-44B8-84BE-86FD618E0EA3}" dt="2023-08-24T18:03:30.256" v="1204"/>
        <pc:sldMkLst>
          <pc:docMk/>
          <pc:sldMk cId="4273053467" sldId="261"/>
        </pc:sldMkLst>
      </pc:sldChg>
      <pc:sldChg chg="addSp modSp new mod setBg">
        <pc:chgData name="Kristin Mullady" userId="9ee3eb7d-2b27-48a9-886d-d3a15ae2f35a" providerId="ADAL" clId="{F2E6BFC7-E2E7-44B8-84BE-86FD618E0EA3}" dt="2023-08-24T18:03:37.991" v="1205" actId="26606"/>
        <pc:sldMkLst>
          <pc:docMk/>
          <pc:sldMk cId="1912889963" sldId="262"/>
        </pc:sldMkLst>
      </pc:sldChg>
      <pc:sldChg chg="addSp delSp modSp new mod setBg">
        <pc:chgData name="Kristin Mullady" userId="9ee3eb7d-2b27-48a9-886d-d3a15ae2f35a" providerId="ADAL" clId="{F2E6BFC7-E2E7-44B8-84BE-86FD618E0EA3}" dt="2023-08-24T18:25:47.683" v="1734" actId="1076"/>
        <pc:sldMkLst>
          <pc:docMk/>
          <pc:sldMk cId="957044429" sldId="263"/>
        </pc:sldMkLst>
      </pc:sldChg>
      <pc:sldChg chg="new del">
        <pc:chgData name="Kristin Mullady" userId="9ee3eb7d-2b27-48a9-886d-d3a15ae2f35a" providerId="ADAL" clId="{F2E6BFC7-E2E7-44B8-84BE-86FD618E0EA3}" dt="2023-08-24T18:04:06.597" v="1206" actId="2696"/>
        <pc:sldMkLst>
          <pc:docMk/>
          <pc:sldMk cId="2577411467" sldId="263"/>
        </pc:sldMkLst>
      </pc:sldChg>
      <pc:sldChg chg="addSp modSp new mod setBg">
        <pc:chgData name="Kristin Mullady" userId="9ee3eb7d-2b27-48a9-886d-d3a15ae2f35a" providerId="ADAL" clId="{F2E6BFC7-E2E7-44B8-84BE-86FD618E0EA3}" dt="2023-08-24T19:01:52.567" v="2076" actId="113"/>
        <pc:sldMkLst>
          <pc:docMk/>
          <pc:sldMk cId="838686164" sldId="264"/>
        </pc:sldMkLst>
      </pc:sldChg>
      <pc:sldChg chg="modSp new mod">
        <pc:chgData name="Kristin Mullady" userId="9ee3eb7d-2b27-48a9-886d-d3a15ae2f35a" providerId="ADAL" clId="{F2E6BFC7-E2E7-44B8-84BE-86FD618E0EA3}" dt="2023-08-24T19:03:15.817" v="2180" actId="20577"/>
        <pc:sldMkLst>
          <pc:docMk/>
          <pc:sldMk cId="321607540" sldId="265"/>
        </pc:sldMkLst>
      </pc:sldChg>
      <pc:sldMasterChg chg="del delSldLayout">
        <pc:chgData name="Kristin Mullady" userId="9ee3eb7d-2b27-48a9-886d-d3a15ae2f35a" providerId="ADAL" clId="{F2E6BFC7-E2E7-44B8-84BE-86FD618E0EA3}" dt="2023-08-16T17:04:24.877" v="20" actId="26606"/>
        <pc:sldMasterMkLst>
          <pc:docMk/>
          <pc:sldMasterMk cId="2460954070" sldId="2147483660"/>
        </pc:sldMasterMkLst>
        <pc:sldLayoutChg chg="del">
          <pc:chgData name="Kristin Mullady" userId="9ee3eb7d-2b27-48a9-886d-d3a15ae2f35a" providerId="ADAL" clId="{F2E6BFC7-E2E7-44B8-84BE-86FD618E0EA3}" dt="2023-08-16T17:04:24.877" v="20" actId="26606"/>
          <pc:sldLayoutMkLst>
            <pc:docMk/>
            <pc:sldMasterMk cId="2460954070" sldId="2147483660"/>
            <pc:sldLayoutMk cId="2385387890" sldId="2147483661"/>
          </pc:sldLayoutMkLst>
        </pc:sldLayoutChg>
        <pc:sldLayoutChg chg="del">
          <pc:chgData name="Kristin Mullady" userId="9ee3eb7d-2b27-48a9-886d-d3a15ae2f35a" providerId="ADAL" clId="{F2E6BFC7-E2E7-44B8-84BE-86FD618E0EA3}" dt="2023-08-16T17:04:24.877" v="20" actId="26606"/>
          <pc:sldLayoutMkLst>
            <pc:docMk/>
            <pc:sldMasterMk cId="2460954070" sldId="2147483660"/>
            <pc:sldLayoutMk cId="949138452" sldId="2147483662"/>
          </pc:sldLayoutMkLst>
        </pc:sldLayoutChg>
        <pc:sldLayoutChg chg="del">
          <pc:chgData name="Kristin Mullady" userId="9ee3eb7d-2b27-48a9-886d-d3a15ae2f35a" providerId="ADAL" clId="{F2E6BFC7-E2E7-44B8-84BE-86FD618E0EA3}" dt="2023-08-16T17:04:24.877" v="20" actId="26606"/>
          <pc:sldLayoutMkLst>
            <pc:docMk/>
            <pc:sldMasterMk cId="2460954070" sldId="2147483660"/>
            <pc:sldLayoutMk cId="2591524520" sldId="2147483663"/>
          </pc:sldLayoutMkLst>
        </pc:sldLayoutChg>
        <pc:sldLayoutChg chg="del">
          <pc:chgData name="Kristin Mullady" userId="9ee3eb7d-2b27-48a9-886d-d3a15ae2f35a" providerId="ADAL" clId="{F2E6BFC7-E2E7-44B8-84BE-86FD618E0EA3}" dt="2023-08-16T17:04:24.877" v="20" actId="26606"/>
          <pc:sldLayoutMkLst>
            <pc:docMk/>
            <pc:sldMasterMk cId="2460954070" sldId="2147483660"/>
            <pc:sldLayoutMk cId="1203092039" sldId="2147483664"/>
          </pc:sldLayoutMkLst>
        </pc:sldLayoutChg>
        <pc:sldLayoutChg chg="del">
          <pc:chgData name="Kristin Mullady" userId="9ee3eb7d-2b27-48a9-886d-d3a15ae2f35a" providerId="ADAL" clId="{F2E6BFC7-E2E7-44B8-84BE-86FD618E0EA3}" dt="2023-08-16T17:04:24.877" v="20" actId="26606"/>
          <pc:sldLayoutMkLst>
            <pc:docMk/>
            <pc:sldMasterMk cId="2460954070" sldId="2147483660"/>
            <pc:sldLayoutMk cId="3733172339" sldId="2147483665"/>
          </pc:sldLayoutMkLst>
        </pc:sldLayoutChg>
        <pc:sldLayoutChg chg="del">
          <pc:chgData name="Kristin Mullady" userId="9ee3eb7d-2b27-48a9-886d-d3a15ae2f35a" providerId="ADAL" clId="{F2E6BFC7-E2E7-44B8-84BE-86FD618E0EA3}" dt="2023-08-16T17:04:24.877" v="20" actId="26606"/>
          <pc:sldLayoutMkLst>
            <pc:docMk/>
            <pc:sldMasterMk cId="2460954070" sldId="2147483660"/>
            <pc:sldLayoutMk cId="3210312558" sldId="2147483666"/>
          </pc:sldLayoutMkLst>
        </pc:sldLayoutChg>
        <pc:sldLayoutChg chg="del">
          <pc:chgData name="Kristin Mullady" userId="9ee3eb7d-2b27-48a9-886d-d3a15ae2f35a" providerId="ADAL" clId="{F2E6BFC7-E2E7-44B8-84BE-86FD618E0EA3}" dt="2023-08-16T17:04:24.877" v="20" actId="26606"/>
          <pc:sldLayoutMkLst>
            <pc:docMk/>
            <pc:sldMasterMk cId="2460954070" sldId="2147483660"/>
            <pc:sldLayoutMk cId="3146388984" sldId="2147483667"/>
          </pc:sldLayoutMkLst>
        </pc:sldLayoutChg>
        <pc:sldLayoutChg chg="del">
          <pc:chgData name="Kristin Mullady" userId="9ee3eb7d-2b27-48a9-886d-d3a15ae2f35a" providerId="ADAL" clId="{F2E6BFC7-E2E7-44B8-84BE-86FD618E0EA3}" dt="2023-08-16T17:04:24.877" v="20" actId="26606"/>
          <pc:sldLayoutMkLst>
            <pc:docMk/>
            <pc:sldMasterMk cId="2460954070" sldId="2147483660"/>
            <pc:sldLayoutMk cId="3171841454" sldId="2147483668"/>
          </pc:sldLayoutMkLst>
        </pc:sldLayoutChg>
        <pc:sldLayoutChg chg="del">
          <pc:chgData name="Kristin Mullady" userId="9ee3eb7d-2b27-48a9-886d-d3a15ae2f35a" providerId="ADAL" clId="{F2E6BFC7-E2E7-44B8-84BE-86FD618E0EA3}" dt="2023-08-16T17:04:24.877" v="20" actId="26606"/>
          <pc:sldLayoutMkLst>
            <pc:docMk/>
            <pc:sldMasterMk cId="2460954070" sldId="2147483660"/>
            <pc:sldLayoutMk cId="1718958274" sldId="2147483669"/>
          </pc:sldLayoutMkLst>
        </pc:sldLayoutChg>
        <pc:sldLayoutChg chg="del">
          <pc:chgData name="Kristin Mullady" userId="9ee3eb7d-2b27-48a9-886d-d3a15ae2f35a" providerId="ADAL" clId="{F2E6BFC7-E2E7-44B8-84BE-86FD618E0EA3}" dt="2023-08-16T17:04:24.877" v="20" actId="26606"/>
          <pc:sldLayoutMkLst>
            <pc:docMk/>
            <pc:sldMasterMk cId="2460954070" sldId="2147483660"/>
            <pc:sldLayoutMk cId="2202905451" sldId="2147483670"/>
          </pc:sldLayoutMkLst>
        </pc:sldLayoutChg>
        <pc:sldLayoutChg chg="del">
          <pc:chgData name="Kristin Mullady" userId="9ee3eb7d-2b27-48a9-886d-d3a15ae2f35a" providerId="ADAL" clId="{F2E6BFC7-E2E7-44B8-84BE-86FD618E0EA3}" dt="2023-08-16T17:04:24.877" v="20" actId="26606"/>
          <pc:sldLayoutMkLst>
            <pc:docMk/>
            <pc:sldMasterMk cId="2460954070" sldId="2147483660"/>
            <pc:sldLayoutMk cId="3479445657" sldId="2147483671"/>
          </pc:sldLayoutMkLst>
        </pc:sldLayoutChg>
      </pc:sldMasterChg>
      <pc:sldMasterChg chg="add replId addSldLayout">
        <pc:chgData name="Kristin Mullady" userId="9ee3eb7d-2b27-48a9-886d-d3a15ae2f35a" providerId="ADAL" clId="{F2E6BFC7-E2E7-44B8-84BE-86FD618E0EA3}" dt="2023-08-16T17:04:24.877" v="20" actId="26606"/>
        <pc:sldMasterMkLst>
          <pc:docMk/>
          <pc:sldMasterMk cId="1415610514" sldId="2147483672"/>
        </pc:sldMasterMkLst>
        <pc:sldLayoutChg chg="add">
          <pc:chgData name="Kristin Mullady" userId="9ee3eb7d-2b27-48a9-886d-d3a15ae2f35a" providerId="ADAL" clId="{F2E6BFC7-E2E7-44B8-84BE-86FD618E0EA3}" dt="2023-08-16T17:04:24.877" v="20" actId="26606"/>
          <pc:sldLayoutMkLst>
            <pc:docMk/>
            <pc:sldMasterMk cId="1415610514" sldId="2147483672"/>
            <pc:sldLayoutMk cId="266145044" sldId="2147483673"/>
          </pc:sldLayoutMkLst>
        </pc:sldLayoutChg>
        <pc:sldLayoutChg chg="add replId">
          <pc:chgData name="Kristin Mullady" userId="9ee3eb7d-2b27-48a9-886d-d3a15ae2f35a" providerId="ADAL" clId="{F2E6BFC7-E2E7-44B8-84BE-86FD618E0EA3}" dt="2023-08-16T17:04:24.877" v="20" actId="26606"/>
          <pc:sldLayoutMkLst>
            <pc:docMk/>
            <pc:sldMasterMk cId="1415610514" sldId="2147483672"/>
            <pc:sldLayoutMk cId="2457567222" sldId="2147483674"/>
          </pc:sldLayoutMkLst>
        </pc:sldLayoutChg>
        <pc:sldLayoutChg chg="add replId">
          <pc:chgData name="Kristin Mullady" userId="9ee3eb7d-2b27-48a9-886d-d3a15ae2f35a" providerId="ADAL" clId="{F2E6BFC7-E2E7-44B8-84BE-86FD618E0EA3}" dt="2023-08-16T17:04:24.877" v="20" actId="26606"/>
          <pc:sldLayoutMkLst>
            <pc:docMk/>
            <pc:sldMasterMk cId="1415610514" sldId="2147483672"/>
            <pc:sldLayoutMk cId="3472376771" sldId="2147483675"/>
          </pc:sldLayoutMkLst>
        </pc:sldLayoutChg>
        <pc:sldLayoutChg chg="add replId">
          <pc:chgData name="Kristin Mullady" userId="9ee3eb7d-2b27-48a9-886d-d3a15ae2f35a" providerId="ADAL" clId="{F2E6BFC7-E2E7-44B8-84BE-86FD618E0EA3}" dt="2023-08-16T17:04:24.877" v="20" actId="26606"/>
          <pc:sldLayoutMkLst>
            <pc:docMk/>
            <pc:sldMasterMk cId="1415610514" sldId="2147483672"/>
            <pc:sldLayoutMk cId="990480902" sldId="2147483676"/>
          </pc:sldLayoutMkLst>
        </pc:sldLayoutChg>
        <pc:sldLayoutChg chg="add replId">
          <pc:chgData name="Kristin Mullady" userId="9ee3eb7d-2b27-48a9-886d-d3a15ae2f35a" providerId="ADAL" clId="{F2E6BFC7-E2E7-44B8-84BE-86FD618E0EA3}" dt="2023-08-16T17:04:24.877" v="20" actId="26606"/>
          <pc:sldLayoutMkLst>
            <pc:docMk/>
            <pc:sldMasterMk cId="1415610514" sldId="2147483672"/>
            <pc:sldLayoutMk cId="398030494" sldId="2147483677"/>
          </pc:sldLayoutMkLst>
        </pc:sldLayoutChg>
        <pc:sldLayoutChg chg="add replId">
          <pc:chgData name="Kristin Mullady" userId="9ee3eb7d-2b27-48a9-886d-d3a15ae2f35a" providerId="ADAL" clId="{F2E6BFC7-E2E7-44B8-84BE-86FD618E0EA3}" dt="2023-08-16T17:04:24.877" v="20" actId="26606"/>
          <pc:sldLayoutMkLst>
            <pc:docMk/>
            <pc:sldMasterMk cId="1415610514" sldId="2147483672"/>
            <pc:sldLayoutMk cId="1148629391" sldId="2147483678"/>
          </pc:sldLayoutMkLst>
        </pc:sldLayoutChg>
        <pc:sldLayoutChg chg="add replId">
          <pc:chgData name="Kristin Mullady" userId="9ee3eb7d-2b27-48a9-886d-d3a15ae2f35a" providerId="ADAL" clId="{F2E6BFC7-E2E7-44B8-84BE-86FD618E0EA3}" dt="2023-08-16T17:04:24.877" v="20" actId="26606"/>
          <pc:sldLayoutMkLst>
            <pc:docMk/>
            <pc:sldMasterMk cId="1415610514" sldId="2147483672"/>
            <pc:sldLayoutMk cId="186346001" sldId="2147483679"/>
          </pc:sldLayoutMkLst>
        </pc:sldLayoutChg>
        <pc:sldLayoutChg chg="add replId">
          <pc:chgData name="Kristin Mullady" userId="9ee3eb7d-2b27-48a9-886d-d3a15ae2f35a" providerId="ADAL" clId="{F2E6BFC7-E2E7-44B8-84BE-86FD618E0EA3}" dt="2023-08-16T17:04:24.877" v="20" actId="26606"/>
          <pc:sldLayoutMkLst>
            <pc:docMk/>
            <pc:sldMasterMk cId="1415610514" sldId="2147483672"/>
            <pc:sldLayoutMk cId="2795313723" sldId="2147483680"/>
          </pc:sldLayoutMkLst>
        </pc:sldLayoutChg>
        <pc:sldLayoutChg chg="add replId">
          <pc:chgData name="Kristin Mullady" userId="9ee3eb7d-2b27-48a9-886d-d3a15ae2f35a" providerId="ADAL" clId="{F2E6BFC7-E2E7-44B8-84BE-86FD618E0EA3}" dt="2023-08-16T17:04:24.877" v="20" actId="26606"/>
          <pc:sldLayoutMkLst>
            <pc:docMk/>
            <pc:sldMasterMk cId="1415610514" sldId="2147483672"/>
            <pc:sldLayoutMk cId="2855078751" sldId="2147483681"/>
          </pc:sldLayoutMkLst>
        </pc:sldLayoutChg>
        <pc:sldLayoutChg chg="add replId">
          <pc:chgData name="Kristin Mullady" userId="9ee3eb7d-2b27-48a9-886d-d3a15ae2f35a" providerId="ADAL" clId="{F2E6BFC7-E2E7-44B8-84BE-86FD618E0EA3}" dt="2023-08-16T17:04:24.877" v="20" actId="26606"/>
          <pc:sldLayoutMkLst>
            <pc:docMk/>
            <pc:sldMasterMk cId="1415610514" sldId="2147483672"/>
            <pc:sldLayoutMk cId="80758095" sldId="2147483682"/>
          </pc:sldLayoutMkLst>
        </pc:sldLayoutChg>
        <pc:sldLayoutChg chg="add replId">
          <pc:chgData name="Kristin Mullady" userId="9ee3eb7d-2b27-48a9-886d-d3a15ae2f35a" providerId="ADAL" clId="{F2E6BFC7-E2E7-44B8-84BE-86FD618E0EA3}" dt="2023-08-16T17:04:24.877" v="20" actId="26606"/>
          <pc:sldLayoutMkLst>
            <pc:docMk/>
            <pc:sldMasterMk cId="1415610514" sldId="2147483672"/>
            <pc:sldLayoutMk cId="4194508334" sldId="2147483683"/>
          </pc:sldLayoutMkLst>
        </pc:sldLayoutChg>
      </pc:sldMasterChg>
    </pc:docChg>
  </pc:docChgLst>
  <pc:docChgLst>
    <pc:chgData name="Kristin Mullady" userId="9ee3eb7d-2b27-48a9-886d-d3a15ae2f35a" providerId="ADAL" clId="{8D79A6F0-CD85-4487-95D7-7AA8C3705A64}"/>
    <pc:docChg chg="undo custSel addSld delSld modSld">
      <pc:chgData name="Kristin Mullady" userId="9ee3eb7d-2b27-48a9-886d-d3a15ae2f35a" providerId="ADAL" clId="{8D79A6F0-CD85-4487-95D7-7AA8C3705A64}" dt="2023-09-01T03:03:58.941" v="5373" actId="1076"/>
      <pc:docMkLst>
        <pc:docMk/>
      </pc:docMkLst>
      <pc:sldChg chg="addSp modSp">
        <pc:chgData name="Kristin Mullady" userId="9ee3eb7d-2b27-48a9-886d-d3a15ae2f35a" providerId="ADAL" clId="{8D79A6F0-CD85-4487-95D7-7AA8C3705A64}" dt="2023-09-01T03:00:06.190" v="5296" actId="1035"/>
        <pc:sldMkLst>
          <pc:docMk/>
          <pc:sldMk cId="1912889963" sldId="262"/>
        </pc:sldMkLst>
      </pc:sldChg>
      <pc:sldChg chg="addSp modSp mod">
        <pc:chgData name="Kristin Mullady" userId="9ee3eb7d-2b27-48a9-886d-d3a15ae2f35a" providerId="ADAL" clId="{8D79A6F0-CD85-4487-95D7-7AA8C3705A64}" dt="2023-09-01T03:00:09.812" v="5297"/>
        <pc:sldMkLst>
          <pc:docMk/>
          <pc:sldMk cId="957044429" sldId="263"/>
        </pc:sldMkLst>
      </pc:sldChg>
      <pc:sldChg chg="addSp modSp mod">
        <pc:chgData name="Kristin Mullady" userId="9ee3eb7d-2b27-48a9-886d-d3a15ae2f35a" providerId="ADAL" clId="{8D79A6F0-CD85-4487-95D7-7AA8C3705A64}" dt="2023-09-01T03:00:14.990" v="5298"/>
        <pc:sldMkLst>
          <pc:docMk/>
          <pc:sldMk cId="838686164" sldId="264"/>
        </pc:sldMkLst>
      </pc:sldChg>
      <pc:sldChg chg="addSp delSp modSp mod setBg">
        <pc:chgData name="Kristin Mullady" userId="9ee3eb7d-2b27-48a9-886d-d3a15ae2f35a" providerId="ADAL" clId="{8D79A6F0-CD85-4487-95D7-7AA8C3705A64}" dt="2023-09-01T03:00:18.872" v="5299"/>
        <pc:sldMkLst>
          <pc:docMk/>
          <pc:sldMk cId="321607540" sldId="265"/>
        </pc:sldMkLst>
      </pc:sldChg>
      <pc:sldChg chg="addSp delSp modSp new mod setBg">
        <pc:chgData name="Kristin Mullady" userId="9ee3eb7d-2b27-48a9-886d-d3a15ae2f35a" providerId="ADAL" clId="{8D79A6F0-CD85-4487-95D7-7AA8C3705A64}" dt="2023-09-01T03:00:26.577" v="5301"/>
        <pc:sldMkLst>
          <pc:docMk/>
          <pc:sldMk cId="651412236" sldId="266"/>
        </pc:sldMkLst>
      </pc:sldChg>
      <pc:sldChg chg="addSp delSp modSp add mod">
        <pc:chgData name="Kristin Mullady" userId="9ee3eb7d-2b27-48a9-886d-d3a15ae2f35a" providerId="ADAL" clId="{8D79A6F0-CD85-4487-95D7-7AA8C3705A64}" dt="2023-09-01T03:00:23.579" v="5300"/>
        <pc:sldMkLst>
          <pc:docMk/>
          <pc:sldMk cId="186364404" sldId="267"/>
        </pc:sldMkLst>
      </pc:sldChg>
      <pc:sldChg chg="addSp delSp modSp new del mod setBg">
        <pc:chgData name="Kristin Mullady" userId="9ee3eb7d-2b27-48a9-886d-d3a15ae2f35a" providerId="ADAL" clId="{8D79A6F0-CD85-4487-95D7-7AA8C3705A64}" dt="2023-08-25T16:07:32.250" v="1644" actId="47"/>
        <pc:sldMkLst>
          <pc:docMk/>
          <pc:sldMk cId="688541567" sldId="268"/>
        </pc:sldMkLst>
      </pc:sldChg>
      <pc:sldChg chg="addSp delSp modSp add mod">
        <pc:chgData name="Kristin Mullady" userId="9ee3eb7d-2b27-48a9-886d-d3a15ae2f35a" providerId="ADAL" clId="{8D79A6F0-CD85-4487-95D7-7AA8C3705A64}" dt="2023-09-01T03:00:32.056" v="5302"/>
        <pc:sldMkLst>
          <pc:docMk/>
          <pc:sldMk cId="1597750239" sldId="269"/>
        </pc:sldMkLst>
      </pc:sldChg>
      <pc:sldChg chg="addSp delSp modSp new mod setBg">
        <pc:chgData name="Kristin Mullady" userId="9ee3eb7d-2b27-48a9-886d-d3a15ae2f35a" providerId="ADAL" clId="{8D79A6F0-CD85-4487-95D7-7AA8C3705A64}" dt="2023-09-01T03:00:37.555" v="5303"/>
        <pc:sldMkLst>
          <pc:docMk/>
          <pc:sldMk cId="2357104150" sldId="270"/>
        </pc:sldMkLst>
      </pc:sldChg>
      <pc:sldChg chg="addSp delSp modSp new mod">
        <pc:chgData name="Kristin Mullady" userId="9ee3eb7d-2b27-48a9-886d-d3a15ae2f35a" providerId="ADAL" clId="{8D79A6F0-CD85-4487-95D7-7AA8C3705A64}" dt="2023-09-01T03:00:41.860" v="5304"/>
        <pc:sldMkLst>
          <pc:docMk/>
          <pc:sldMk cId="2452163112" sldId="271"/>
        </pc:sldMkLst>
      </pc:sldChg>
      <pc:sldChg chg="addSp delSp modSp new mod setBg">
        <pc:chgData name="Kristin Mullady" userId="9ee3eb7d-2b27-48a9-886d-d3a15ae2f35a" providerId="ADAL" clId="{8D79A6F0-CD85-4487-95D7-7AA8C3705A64}" dt="2023-09-01T03:00:48.782" v="5305"/>
        <pc:sldMkLst>
          <pc:docMk/>
          <pc:sldMk cId="191277054" sldId="272"/>
        </pc:sldMkLst>
      </pc:sldChg>
      <pc:sldChg chg="addSp delSp modSp new mod setBg">
        <pc:chgData name="Kristin Mullady" userId="9ee3eb7d-2b27-48a9-886d-d3a15ae2f35a" providerId="ADAL" clId="{8D79A6F0-CD85-4487-95D7-7AA8C3705A64}" dt="2023-09-01T03:01:02.778" v="5307" actId="1076"/>
        <pc:sldMkLst>
          <pc:docMk/>
          <pc:sldMk cId="439453779" sldId="273"/>
        </pc:sldMkLst>
      </pc:sldChg>
      <pc:sldChg chg="addSp modSp new mod setBg">
        <pc:chgData name="Kristin Mullady" userId="9ee3eb7d-2b27-48a9-886d-d3a15ae2f35a" providerId="ADAL" clId="{8D79A6F0-CD85-4487-95D7-7AA8C3705A64}" dt="2023-09-01T03:01:05.420" v="5308"/>
        <pc:sldMkLst>
          <pc:docMk/>
          <pc:sldMk cId="2350818420" sldId="274"/>
        </pc:sldMkLst>
      </pc:sldChg>
      <pc:sldChg chg="addSp delSp modSp new mod setBg">
        <pc:chgData name="Kristin Mullady" userId="9ee3eb7d-2b27-48a9-886d-d3a15ae2f35a" providerId="ADAL" clId="{8D79A6F0-CD85-4487-95D7-7AA8C3705A64}" dt="2023-09-01T03:01:09.441" v="5309"/>
        <pc:sldMkLst>
          <pc:docMk/>
          <pc:sldMk cId="2254437570" sldId="275"/>
        </pc:sldMkLst>
      </pc:sldChg>
      <pc:sldChg chg="addSp delSp modSp new mod setBg">
        <pc:chgData name="Kristin Mullady" userId="9ee3eb7d-2b27-48a9-886d-d3a15ae2f35a" providerId="ADAL" clId="{8D79A6F0-CD85-4487-95D7-7AA8C3705A64}" dt="2023-09-01T03:01:12.555" v="5310"/>
        <pc:sldMkLst>
          <pc:docMk/>
          <pc:sldMk cId="874410528" sldId="276"/>
        </pc:sldMkLst>
      </pc:sldChg>
      <pc:sldChg chg="addSp modSp new mod setBg">
        <pc:chgData name="Kristin Mullady" userId="9ee3eb7d-2b27-48a9-886d-d3a15ae2f35a" providerId="ADAL" clId="{8D79A6F0-CD85-4487-95D7-7AA8C3705A64}" dt="2023-09-01T03:01:16.233" v="5311"/>
        <pc:sldMkLst>
          <pc:docMk/>
          <pc:sldMk cId="811521232" sldId="277"/>
        </pc:sldMkLst>
      </pc:sldChg>
      <pc:sldChg chg="addSp delSp modSp new mod setBg">
        <pc:chgData name="Kristin Mullady" userId="9ee3eb7d-2b27-48a9-886d-d3a15ae2f35a" providerId="ADAL" clId="{8D79A6F0-CD85-4487-95D7-7AA8C3705A64}" dt="2023-09-01T03:03:58.941" v="5373" actId="1076"/>
        <pc:sldMkLst>
          <pc:docMk/>
          <pc:sldMk cId="1776219828" sldId="278"/>
        </pc:sldMkLst>
      </pc:sldChg>
    </pc:docChg>
  </pc:docChgLst>
  <pc:docChgLst>
    <pc:chgData name="Kristin Mullady" userId="9ee3eb7d-2b27-48a9-886d-d3a15ae2f35a" providerId="ADAL" clId="{38C8836B-BA88-43AA-98AA-1312D04D6341}"/>
    <pc:docChg chg="custSel modSld">
      <pc:chgData name="Kristin Mullady" userId="9ee3eb7d-2b27-48a9-886d-d3a15ae2f35a" providerId="ADAL" clId="{38C8836B-BA88-43AA-98AA-1312D04D6341}" dt="2023-09-20T20:35:29.420" v="59" actId="2711"/>
      <pc:docMkLst>
        <pc:docMk/>
      </pc:docMkLst>
      <pc:sldChg chg="modSp mod">
        <pc:chgData name="Kristin Mullady" userId="9ee3eb7d-2b27-48a9-886d-d3a15ae2f35a" providerId="ADAL" clId="{38C8836B-BA88-43AA-98AA-1312D04D6341}" dt="2023-09-20T20:29:35.184" v="17" actId="27636"/>
        <pc:sldMkLst>
          <pc:docMk/>
          <pc:sldMk cId="3568497932" sldId="256"/>
        </pc:sldMkLst>
      </pc:sldChg>
      <pc:sldChg chg="modSp mod">
        <pc:chgData name="Kristin Mullady" userId="9ee3eb7d-2b27-48a9-886d-d3a15ae2f35a" providerId="ADAL" clId="{38C8836B-BA88-43AA-98AA-1312D04D6341}" dt="2023-09-20T20:30:00.306" v="20" actId="255"/>
        <pc:sldMkLst>
          <pc:docMk/>
          <pc:sldMk cId="1125454144" sldId="257"/>
        </pc:sldMkLst>
      </pc:sldChg>
      <pc:sldChg chg="modSp mod">
        <pc:chgData name="Kristin Mullady" userId="9ee3eb7d-2b27-48a9-886d-d3a15ae2f35a" providerId="ADAL" clId="{38C8836B-BA88-43AA-98AA-1312D04D6341}" dt="2023-09-20T20:29:20.667" v="13" actId="255"/>
        <pc:sldMkLst>
          <pc:docMk/>
          <pc:sldMk cId="1962488386" sldId="260"/>
        </pc:sldMkLst>
      </pc:sldChg>
      <pc:sldChg chg="modSp mod">
        <pc:chgData name="Kristin Mullady" userId="9ee3eb7d-2b27-48a9-886d-d3a15ae2f35a" providerId="ADAL" clId="{38C8836B-BA88-43AA-98AA-1312D04D6341}" dt="2023-09-20T20:29:04.454" v="11" actId="27636"/>
        <pc:sldMkLst>
          <pc:docMk/>
          <pc:sldMk cId="4273053467" sldId="261"/>
        </pc:sldMkLst>
      </pc:sldChg>
      <pc:sldChg chg="modSp mod">
        <pc:chgData name="Kristin Mullady" userId="9ee3eb7d-2b27-48a9-886d-d3a15ae2f35a" providerId="ADAL" clId="{38C8836B-BA88-43AA-98AA-1312D04D6341}" dt="2023-09-20T20:28:54.598" v="9" actId="2711"/>
        <pc:sldMkLst>
          <pc:docMk/>
          <pc:sldMk cId="1912889963" sldId="262"/>
        </pc:sldMkLst>
      </pc:sldChg>
      <pc:sldChg chg="modSp mod">
        <pc:chgData name="Kristin Mullady" userId="9ee3eb7d-2b27-48a9-886d-d3a15ae2f35a" providerId="ADAL" clId="{38C8836B-BA88-43AA-98AA-1312D04D6341}" dt="2023-09-20T20:30:35.395" v="22" actId="27636"/>
        <pc:sldMkLst>
          <pc:docMk/>
          <pc:sldMk cId="957044429" sldId="263"/>
        </pc:sldMkLst>
      </pc:sldChg>
      <pc:sldChg chg="modSp mod">
        <pc:chgData name="Kristin Mullady" userId="9ee3eb7d-2b27-48a9-886d-d3a15ae2f35a" providerId="ADAL" clId="{38C8836B-BA88-43AA-98AA-1312D04D6341}" dt="2023-09-20T20:28:31.083" v="6" actId="2711"/>
        <pc:sldMkLst>
          <pc:docMk/>
          <pc:sldMk cId="838686164" sldId="264"/>
        </pc:sldMkLst>
      </pc:sldChg>
      <pc:sldChg chg="modSp mod">
        <pc:chgData name="Kristin Mullady" userId="9ee3eb7d-2b27-48a9-886d-d3a15ae2f35a" providerId="ADAL" clId="{38C8836B-BA88-43AA-98AA-1312D04D6341}" dt="2023-09-20T20:30:47.983" v="24" actId="27636"/>
        <pc:sldMkLst>
          <pc:docMk/>
          <pc:sldMk cId="321607540" sldId="265"/>
        </pc:sldMkLst>
      </pc:sldChg>
      <pc:sldChg chg="modSp mod">
        <pc:chgData name="Kristin Mullady" userId="9ee3eb7d-2b27-48a9-886d-d3a15ae2f35a" providerId="ADAL" clId="{38C8836B-BA88-43AA-98AA-1312D04D6341}" dt="2023-09-20T20:31:42.419" v="29" actId="27636"/>
        <pc:sldMkLst>
          <pc:docMk/>
          <pc:sldMk cId="651412236" sldId="266"/>
        </pc:sldMkLst>
      </pc:sldChg>
      <pc:sldChg chg="modSp mod">
        <pc:chgData name="Kristin Mullady" userId="9ee3eb7d-2b27-48a9-886d-d3a15ae2f35a" providerId="ADAL" clId="{38C8836B-BA88-43AA-98AA-1312D04D6341}" dt="2023-09-20T20:31:30.440" v="27" actId="113"/>
        <pc:sldMkLst>
          <pc:docMk/>
          <pc:sldMk cId="186364404" sldId="267"/>
        </pc:sldMkLst>
      </pc:sldChg>
      <pc:sldChg chg="modSp mod">
        <pc:chgData name="Kristin Mullady" userId="9ee3eb7d-2b27-48a9-886d-d3a15ae2f35a" providerId="ADAL" clId="{38C8836B-BA88-43AA-98AA-1312D04D6341}" dt="2023-09-20T20:32:06.800" v="33" actId="113"/>
        <pc:sldMkLst>
          <pc:docMk/>
          <pc:sldMk cId="1597750239" sldId="269"/>
        </pc:sldMkLst>
      </pc:sldChg>
      <pc:sldChg chg="modSp mod">
        <pc:chgData name="Kristin Mullady" userId="9ee3eb7d-2b27-48a9-886d-d3a15ae2f35a" providerId="ADAL" clId="{38C8836B-BA88-43AA-98AA-1312D04D6341}" dt="2023-09-20T20:33:05.548" v="42" actId="255"/>
        <pc:sldMkLst>
          <pc:docMk/>
          <pc:sldMk cId="2357104150" sldId="270"/>
        </pc:sldMkLst>
      </pc:sldChg>
      <pc:sldChg chg="modSp mod">
        <pc:chgData name="Kristin Mullady" userId="9ee3eb7d-2b27-48a9-886d-d3a15ae2f35a" providerId="ADAL" clId="{38C8836B-BA88-43AA-98AA-1312D04D6341}" dt="2023-09-20T20:33:23.806" v="44" actId="27636"/>
        <pc:sldMkLst>
          <pc:docMk/>
          <pc:sldMk cId="191277054" sldId="272"/>
        </pc:sldMkLst>
      </pc:sldChg>
      <pc:sldChg chg="modSp mod">
        <pc:chgData name="Kristin Mullady" userId="9ee3eb7d-2b27-48a9-886d-d3a15ae2f35a" providerId="ADAL" clId="{38C8836B-BA88-43AA-98AA-1312D04D6341}" dt="2023-09-20T20:34:11.100" v="48" actId="14100"/>
        <pc:sldMkLst>
          <pc:docMk/>
          <pc:sldMk cId="2350818420" sldId="274"/>
        </pc:sldMkLst>
      </pc:sldChg>
      <pc:sldChg chg="modSp mod">
        <pc:chgData name="Kristin Mullady" userId="9ee3eb7d-2b27-48a9-886d-d3a15ae2f35a" providerId="ADAL" clId="{38C8836B-BA88-43AA-98AA-1312D04D6341}" dt="2023-09-20T20:34:49.972" v="53" actId="113"/>
        <pc:sldMkLst>
          <pc:docMk/>
          <pc:sldMk cId="2254437570" sldId="275"/>
        </pc:sldMkLst>
      </pc:sldChg>
      <pc:sldChg chg="modSp mod">
        <pc:chgData name="Kristin Mullady" userId="9ee3eb7d-2b27-48a9-886d-d3a15ae2f35a" providerId="ADAL" clId="{38C8836B-BA88-43AA-98AA-1312D04D6341}" dt="2023-09-20T20:34:41.041" v="52" actId="2711"/>
        <pc:sldMkLst>
          <pc:docMk/>
          <pc:sldMk cId="874410528" sldId="276"/>
        </pc:sldMkLst>
      </pc:sldChg>
      <pc:sldChg chg="modSp mod">
        <pc:chgData name="Kristin Mullady" userId="9ee3eb7d-2b27-48a9-886d-d3a15ae2f35a" providerId="ADAL" clId="{38C8836B-BA88-43AA-98AA-1312D04D6341}" dt="2023-09-20T20:35:03.205" v="57" actId="27636"/>
        <pc:sldMkLst>
          <pc:docMk/>
          <pc:sldMk cId="811521232" sldId="277"/>
        </pc:sldMkLst>
      </pc:sldChg>
      <pc:sldChg chg="modSp">
        <pc:chgData name="Kristin Mullady" userId="9ee3eb7d-2b27-48a9-886d-d3a15ae2f35a" providerId="ADAL" clId="{38C8836B-BA88-43AA-98AA-1312D04D6341}" dt="2023-09-20T20:35:29.420" v="59" actId="2711"/>
        <pc:sldMkLst>
          <pc:docMk/>
          <pc:sldMk cId="1776219828" sldId="27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A925D2-1BF1-45E4-8E41-65616A619B2B}"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US"/>
        </a:p>
      </dgm:t>
    </dgm:pt>
    <dgm:pt modelId="{0E2D8F3F-8156-4B72-9369-609155584C61}">
      <dgm:prSet custT="1"/>
      <dgm:spPr/>
      <dgm:t>
        <a:bodyPr/>
        <a:lstStyle/>
        <a:p>
          <a:r>
            <a:rPr lang="en-US" sz="4000" b="1" dirty="0">
              <a:latin typeface="Amasis MT Pro Light" panose="02040304050005020304" pitchFamily="18" charset="0"/>
            </a:rPr>
            <a:t>Contact us!</a:t>
          </a:r>
        </a:p>
      </dgm:t>
    </dgm:pt>
    <dgm:pt modelId="{8CE8FAAB-57E4-40EE-8C65-AD219272DB68}" type="parTrans" cxnId="{9751AC4A-177E-4DC1-8B0A-21D85722F357}">
      <dgm:prSet/>
      <dgm:spPr/>
      <dgm:t>
        <a:bodyPr/>
        <a:lstStyle/>
        <a:p>
          <a:endParaRPr lang="en-US"/>
        </a:p>
      </dgm:t>
    </dgm:pt>
    <dgm:pt modelId="{9235D697-76CF-43E5-B71A-FE64932A42A9}" type="sibTrans" cxnId="{9751AC4A-177E-4DC1-8B0A-21D85722F357}">
      <dgm:prSet/>
      <dgm:spPr/>
      <dgm:t>
        <a:bodyPr/>
        <a:lstStyle/>
        <a:p>
          <a:endParaRPr lang="en-US"/>
        </a:p>
      </dgm:t>
    </dgm:pt>
    <dgm:pt modelId="{230AD47A-98B1-4DF8-8B57-7DBEB76B02DC}">
      <dgm:prSet custT="1"/>
      <dgm:spPr/>
      <dgm:t>
        <a:bodyPr/>
        <a:lstStyle/>
        <a:p>
          <a:r>
            <a:rPr lang="en-US" sz="3200" dirty="0">
              <a:latin typeface="Amasis MT Pro Light" panose="02040304050005020304" pitchFamily="18" charset="0"/>
            </a:rPr>
            <a:t>Kristin Mullady kristinm@pnwfcu.org</a:t>
          </a:r>
        </a:p>
      </dgm:t>
    </dgm:pt>
    <dgm:pt modelId="{33909774-22AE-4E37-A486-936FE6B245BD}" type="parTrans" cxnId="{9C8997B3-5029-4EE5-AF3C-5B8BC48BE870}">
      <dgm:prSet/>
      <dgm:spPr/>
      <dgm:t>
        <a:bodyPr/>
        <a:lstStyle/>
        <a:p>
          <a:endParaRPr lang="en-US"/>
        </a:p>
      </dgm:t>
    </dgm:pt>
    <dgm:pt modelId="{E5628E9D-5E8D-4281-944C-0F842D7BA8E2}" type="sibTrans" cxnId="{9C8997B3-5029-4EE5-AF3C-5B8BC48BE870}">
      <dgm:prSet/>
      <dgm:spPr/>
      <dgm:t>
        <a:bodyPr/>
        <a:lstStyle/>
        <a:p>
          <a:endParaRPr lang="en-US"/>
        </a:p>
      </dgm:t>
    </dgm:pt>
    <dgm:pt modelId="{0E8BD5A1-3D33-4F18-A8AE-694AB5D13E7F}" type="pres">
      <dgm:prSet presAssocID="{AFA925D2-1BF1-45E4-8E41-65616A619B2B}" presName="hierChild1" presStyleCnt="0">
        <dgm:presLayoutVars>
          <dgm:chPref val="1"/>
          <dgm:dir/>
          <dgm:animOne val="branch"/>
          <dgm:animLvl val="lvl"/>
          <dgm:resizeHandles/>
        </dgm:presLayoutVars>
      </dgm:prSet>
      <dgm:spPr/>
    </dgm:pt>
    <dgm:pt modelId="{685EBC38-06DC-4EB8-9AEA-123798D827A4}" type="pres">
      <dgm:prSet presAssocID="{0E2D8F3F-8156-4B72-9369-609155584C61}" presName="hierRoot1" presStyleCnt="0"/>
      <dgm:spPr/>
    </dgm:pt>
    <dgm:pt modelId="{2AD5A36A-F6A4-493E-AF9E-5C3292B27DF5}" type="pres">
      <dgm:prSet presAssocID="{0E2D8F3F-8156-4B72-9369-609155584C61}" presName="composite" presStyleCnt="0"/>
      <dgm:spPr/>
    </dgm:pt>
    <dgm:pt modelId="{C730C843-3FFD-4A2D-8CA5-26F0117E1D72}" type="pres">
      <dgm:prSet presAssocID="{0E2D8F3F-8156-4B72-9369-609155584C61}" presName="background" presStyleLbl="node0" presStyleIdx="0" presStyleCnt="2"/>
      <dgm:spPr/>
    </dgm:pt>
    <dgm:pt modelId="{DCBA4663-DE59-453F-BCCE-CBDC21CF12D8}" type="pres">
      <dgm:prSet presAssocID="{0E2D8F3F-8156-4B72-9369-609155584C61}" presName="text" presStyleLbl="fgAcc0" presStyleIdx="0" presStyleCnt="2" custLinFactNeighborX="-869" custLinFactNeighborY="-1765">
        <dgm:presLayoutVars>
          <dgm:chPref val="3"/>
        </dgm:presLayoutVars>
      </dgm:prSet>
      <dgm:spPr/>
    </dgm:pt>
    <dgm:pt modelId="{B63CAF7B-E8F5-4767-8CC0-5AAFEC4D40CE}" type="pres">
      <dgm:prSet presAssocID="{0E2D8F3F-8156-4B72-9369-609155584C61}" presName="hierChild2" presStyleCnt="0"/>
      <dgm:spPr/>
    </dgm:pt>
    <dgm:pt modelId="{4C613DC4-3A32-4DB9-A9CC-6F02A180FD0E}" type="pres">
      <dgm:prSet presAssocID="{230AD47A-98B1-4DF8-8B57-7DBEB76B02DC}" presName="hierRoot1" presStyleCnt="0"/>
      <dgm:spPr/>
    </dgm:pt>
    <dgm:pt modelId="{E7202D8D-4152-4278-A2FB-A1EA4B8C1DB9}" type="pres">
      <dgm:prSet presAssocID="{230AD47A-98B1-4DF8-8B57-7DBEB76B02DC}" presName="composite" presStyleCnt="0"/>
      <dgm:spPr/>
    </dgm:pt>
    <dgm:pt modelId="{10F9AD83-D1AC-4433-86C0-39E7CEE9B05A}" type="pres">
      <dgm:prSet presAssocID="{230AD47A-98B1-4DF8-8B57-7DBEB76B02DC}" presName="background" presStyleLbl="node0" presStyleIdx="1" presStyleCnt="2"/>
      <dgm:spPr/>
    </dgm:pt>
    <dgm:pt modelId="{2047C61C-61F4-4C6A-8877-0B9144920F92}" type="pres">
      <dgm:prSet presAssocID="{230AD47A-98B1-4DF8-8B57-7DBEB76B02DC}" presName="text" presStyleLbl="fgAcc0" presStyleIdx="1" presStyleCnt="2">
        <dgm:presLayoutVars>
          <dgm:chPref val="3"/>
        </dgm:presLayoutVars>
      </dgm:prSet>
      <dgm:spPr/>
    </dgm:pt>
    <dgm:pt modelId="{A940E8D9-1F9C-4FD7-B412-0805B523AFD7}" type="pres">
      <dgm:prSet presAssocID="{230AD47A-98B1-4DF8-8B57-7DBEB76B02DC}" presName="hierChild2" presStyleCnt="0"/>
      <dgm:spPr/>
    </dgm:pt>
  </dgm:ptLst>
  <dgm:cxnLst>
    <dgm:cxn modelId="{B118E81A-91B2-42F0-B3CE-CC846DB24E1E}" type="presOf" srcId="{230AD47A-98B1-4DF8-8B57-7DBEB76B02DC}" destId="{2047C61C-61F4-4C6A-8877-0B9144920F92}" srcOrd="0" destOrd="0" presId="urn:microsoft.com/office/officeart/2005/8/layout/hierarchy1"/>
    <dgm:cxn modelId="{9751AC4A-177E-4DC1-8B0A-21D85722F357}" srcId="{AFA925D2-1BF1-45E4-8E41-65616A619B2B}" destId="{0E2D8F3F-8156-4B72-9369-609155584C61}" srcOrd="0" destOrd="0" parTransId="{8CE8FAAB-57E4-40EE-8C65-AD219272DB68}" sibTransId="{9235D697-76CF-43E5-B71A-FE64932A42A9}"/>
    <dgm:cxn modelId="{F897A799-EDB0-439F-8C09-B2C84F7F2E3E}" type="presOf" srcId="{AFA925D2-1BF1-45E4-8E41-65616A619B2B}" destId="{0E8BD5A1-3D33-4F18-A8AE-694AB5D13E7F}" srcOrd="0" destOrd="0" presId="urn:microsoft.com/office/officeart/2005/8/layout/hierarchy1"/>
    <dgm:cxn modelId="{9C8997B3-5029-4EE5-AF3C-5B8BC48BE870}" srcId="{AFA925D2-1BF1-45E4-8E41-65616A619B2B}" destId="{230AD47A-98B1-4DF8-8B57-7DBEB76B02DC}" srcOrd="1" destOrd="0" parTransId="{33909774-22AE-4E37-A486-936FE6B245BD}" sibTransId="{E5628E9D-5E8D-4281-944C-0F842D7BA8E2}"/>
    <dgm:cxn modelId="{190ABFFF-F7BB-408E-B3AB-12C082655DA7}" type="presOf" srcId="{0E2D8F3F-8156-4B72-9369-609155584C61}" destId="{DCBA4663-DE59-453F-BCCE-CBDC21CF12D8}" srcOrd="0" destOrd="0" presId="urn:microsoft.com/office/officeart/2005/8/layout/hierarchy1"/>
    <dgm:cxn modelId="{C39B7761-449E-45E7-A150-B8190645232C}" type="presParOf" srcId="{0E8BD5A1-3D33-4F18-A8AE-694AB5D13E7F}" destId="{685EBC38-06DC-4EB8-9AEA-123798D827A4}" srcOrd="0" destOrd="0" presId="urn:microsoft.com/office/officeart/2005/8/layout/hierarchy1"/>
    <dgm:cxn modelId="{CFB6D31B-E875-4A50-B17A-EB60192C95C8}" type="presParOf" srcId="{685EBC38-06DC-4EB8-9AEA-123798D827A4}" destId="{2AD5A36A-F6A4-493E-AF9E-5C3292B27DF5}" srcOrd="0" destOrd="0" presId="urn:microsoft.com/office/officeart/2005/8/layout/hierarchy1"/>
    <dgm:cxn modelId="{5EFB5068-0D5C-4D11-A3A1-898D84C5F84F}" type="presParOf" srcId="{2AD5A36A-F6A4-493E-AF9E-5C3292B27DF5}" destId="{C730C843-3FFD-4A2D-8CA5-26F0117E1D72}" srcOrd="0" destOrd="0" presId="urn:microsoft.com/office/officeart/2005/8/layout/hierarchy1"/>
    <dgm:cxn modelId="{13DD21FE-8E6E-4124-BF03-C0C7346E40CF}" type="presParOf" srcId="{2AD5A36A-F6A4-493E-AF9E-5C3292B27DF5}" destId="{DCBA4663-DE59-453F-BCCE-CBDC21CF12D8}" srcOrd="1" destOrd="0" presId="urn:microsoft.com/office/officeart/2005/8/layout/hierarchy1"/>
    <dgm:cxn modelId="{AAE361C8-1B9E-42BA-BFF0-C55CF392F3D3}" type="presParOf" srcId="{685EBC38-06DC-4EB8-9AEA-123798D827A4}" destId="{B63CAF7B-E8F5-4767-8CC0-5AAFEC4D40CE}" srcOrd="1" destOrd="0" presId="urn:microsoft.com/office/officeart/2005/8/layout/hierarchy1"/>
    <dgm:cxn modelId="{243E77A2-776D-4B19-84CB-0107C3DBE4DC}" type="presParOf" srcId="{0E8BD5A1-3D33-4F18-A8AE-694AB5D13E7F}" destId="{4C613DC4-3A32-4DB9-A9CC-6F02A180FD0E}" srcOrd="1" destOrd="0" presId="urn:microsoft.com/office/officeart/2005/8/layout/hierarchy1"/>
    <dgm:cxn modelId="{A3C4BD81-4BF1-46A8-8177-FE5912D331D3}" type="presParOf" srcId="{4C613DC4-3A32-4DB9-A9CC-6F02A180FD0E}" destId="{E7202D8D-4152-4278-A2FB-A1EA4B8C1DB9}" srcOrd="0" destOrd="0" presId="urn:microsoft.com/office/officeart/2005/8/layout/hierarchy1"/>
    <dgm:cxn modelId="{349786DD-8B32-49AE-9AA5-2BF8C479E18B}" type="presParOf" srcId="{E7202D8D-4152-4278-A2FB-A1EA4B8C1DB9}" destId="{10F9AD83-D1AC-4433-86C0-39E7CEE9B05A}" srcOrd="0" destOrd="0" presId="urn:microsoft.com/office/officeart/2005/8/layout/hierarchy1"/>
    <dgm:cxn modelId="{315D200B-BE03-4299-B0C8-1DE4701AB2CF}" type="presParOf" srcId="{E7202D8D-4152-4278-A2FB-A1EA4B8C1DB9}" destId="{2047C61C-61F4-4C6A-8877-0B9144920F92}" srcOrd="1" destOrd="0" presId="urn:microsoft.com/office/officeart/2005/8/layout/hierarchy1"/>
    <dgm:cxn modelId="{38DB1504-629A-4C8D-BABE-001754BEEAA3}" type="presParOf" srcId="{4C613DC4-3A32-4DB9-A9CC-6F02A180FD0E}" destId="{A940E8D9-1F9C-4FD7-B412-0805B523AFD7}"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30C843-3FFD-4A2D-8CA5-26F0117E1D72}">
      <dsp:nvSpPr>
        <dsp:cNvPr id="0" name=""/>
        <dsp:cNvSpPr/>
      </dsp:nvSpPr>
      <dsp:spPr>
        <a:xfrm>
          <a:off x="-39311" y="-44771"/>
          <a:ext cx="4677087" cy="296995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BA4663-DE59-453F-BCCE-CBDC21CF12D8}">
      <dsp:nvSpPr>
        <dsp:cNvPr id="0" name=""/>
        <dsp:cNvSpPr/>
      </dsp:nvSpPr>
      <dsp:spPr>
        <a:xfrm>
          <a:off x="480364" y="448921"/>
          <a:ext cx="4677087" cy="296995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b="1" kern="1200" dirty="0">
              <a:latin typeface="Amasis MT Pro Light" panose="02040304050005020304" pitchFamily="18" charset="0"/>
            </a:rPr>
            <a:t>Contact us!</a:t>
          </a:r>
        </a:p>
      </dsp:txBody>
      <dsp:txXfrm>
        <a:off x="567351" y="535908"/>
        <a:ext cx="4503113" cy="2795976"/>
      </dsp:txXfrm>
    </dsp:sp>
    <dsp:sp modelId="{10F9AD83-D1AC-4433-86C0-39E7CEE9B05A}">
      <dsp:nvSpPr>
        <dsp:cNvPr id="0" name=""/>
        <dsp:cNvSpPr/>
      </dsp:nvSpPr>
      <dsp:spPr>
        <a:xfrm>
          <a:off x="5717772" y="7648"/>
          <a:ext cx="4677087" cy="296995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47C61C-61F4-4C6A-8877-0B9144920F92}">
      <dsp:nvSpPr>
        <dsp:cNvPr id="0" name=""/>
        <dsp:cNvSpPr/>
      </dsp:nvSpPr>
      <dsp:spPr>
        <a:xfrm>
          <a:off x="6237449" y="501341"/>
          <a:ext cx="4677087" cy="296995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Amasis MT Pro Light" panose="02040304050005020304" pitchFamily="18" charset="0"/>
            </a:rPr>
            <a:t>Kristin Mullady kristinm@pnwfcu.org</a:t>
          </a:r>
        </a:p>
      </dsp:txBody>
      <dsp:txXfrm>
        <a:off x="6324436" y="588328"/>
        <a:ext cx="4503113" cy="279597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4T17:32:14.441"/>
    </inkml:context>
    <inkml:brush xml:id="br0">
      <inkml:brushProperty name="width" value="0.1" units="cm"/>
      <inkml:brushProperty name="height" value="0.1" units="cm"/>
      <inkml:brushProperty name="color" value="#FFFFFF"/>
    </inkml:brush>
  </inkml:definitions>
  <inkml:trace contextRef="#ctx0" brushRef="#br0">1 0 128,'0'6'0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274A50-5AC5-4BEE-893F-12AB4E92F75B}" type="datetimeFigureOut">
              <a:rPr lang="en-US" smtClean="0"/>
              <a:t>4/9/2025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FBBDC8-4CE9-498A-8ED3-3365294FCE96}" type="slidenum">
              <a:rPr lang="en-US" smtClean="0"/>
              <a:t>‹#›</a:t>
            </a:fld>
            <a:endParaRPr lang="en-US"/>
          </a:p>
        </p:txBody>
      </p:sp>
    </p:spTree>
    <p:extLst>
      <p:ext uri="{BB962C8B-B14F-4D97-AF65-F5344CB8AC3E}">
        <p14:creationId xmlns:p14="http://schemas.microsoft.com/office/powerpoint/2010/main" val="1885730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4/9/2025</a:t>
            </a:fld>
            <a:endParaRPr lang="en-US" dirty="0"/>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4194508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4/9/2025</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2457567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4/9/2025</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266145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4/9/2025</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80758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4/9/2025</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55078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4/9/2025</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95313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4/9/2025</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6346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4/9/2025</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48629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4/9/2025</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398030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4/9/2025</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0480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4/9/2025</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2376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4/9/2025</a:t>
            </a:fld>
            <a:endParaRPr lang="en-US" dirty="0"/>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a:t>
            </a:fld>
            <a:endParaRPr lang="en-US" dirty="0"/>
          </a:p>
        </p:txBody>
      </p:sp>
    </p:spTree>
    <p:extLst>
      <p:ext uri="{BB962C8B-B14F-4D97-AF65-F5344CB8AC3E}">
        <p14:creationId xmlns:p14="http://schemas.microsoft.com/office/powerpoint/2010/main" val="1415610514"/>
      </p:ext>
    </p:extLst>
  </p:cSld>
  <p:clrMap bg1="lt1" tx1="dk1" bg2="lt2" tx2="dk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Lst>
  <p:txStyles>
    <p:titleStyle>
      <a:lvl1pPr algn="l" defTabSz="914400" rtl="0" eaLnBrk="1" latinLnBrk="0" hangingPunct="1">
        <a:lnSpc>
          <a:spcPct val="10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cbpp.org/research/federal-budget/where-do-our-federal-tax-dollars-go" TargetMode="External"/><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www.oregon.gov/transparency/pages/revenue.aspx"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ustomXml" Target="../ink/ink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CFAD1C-7316-E978-598C-940752D26113}"/>
              </a:ext>
            </a:extLst>
          </p:cNvPr>
          <p:cNvSpPr>
            <a:spLocks noGrp="1"/>
          </p:cNvSpPr>
          <p:nvPr>
            <p:ph type="ctrTitle"/>
          </p:nvPr>
        </p:nvSpPr>
        <p:spPr>
          <a:xfrm>
            <a:off x="890338" y="640080"/>
            <a:ext cx="3734014" cy="3566160"/>
          </a:xfrm>
        </p:spPr>
        <p:txBody>
          <a:bodyPr anchor="b">
            <a:normAutofit/>
          </a:bodyPr>
          <a:lstStyle/>
          <a:p>
            <a:r>
              <a:rPr lang="en-US" sz="6800" dirty="0"/>
              <a:t>Understanding Taxes</a:t>
            </a:r>
          </a:p>
        </p:txBody>
      </p:sp>
      <p:sp>
        <p:nvSpPr>
          <p:cNvPr id="3" name="Subtitle 2">
            <a:extLst>
              <a:ext uri="{FF2B5EF4-FFF2-40B4-BE49-F238E27FC236}">
                <a16:creationId xmlns:a16="http://schemas.microsoft.com/office/drawing/2014/main" id="{C5FAC366-3D3D-E8F4-25A0-687E617ECD08}"/>
              </a:ext>
            </a:extLst>
          </p:cNvPr>
          <p:cNvSpPr>
            <a:spLocks noGrp="1"/>
          </p:cNvSpPr>
          <p:nvPr>
            <p:ph type="subTitle" idx="1"/>
          </p:nvPr>
        </p:nvSpPr>
        <p:spPr>
          <a:xfrm>
            <a:off x="890338" y="4636008"/>
            <a:ext cx="4158739" cy="1572768"/>
          </a:xfrm>
        </p:spPr>
        <p:txBody>
          <a:bodyPr>
            <a:normAutofit/>
          </a:bodyPr>
          <a:lstStyle/>
          <a:p>
            <a:r>
              <a:rPr lang="en-US" dirty="0">
                <a:latin typeface="Amasis MT Pro Light" panose="02040304050005020304" pitchFamily="18" charset="0"/>
              </a:rPr>
              <a:t>“In this world, nothing is certain but death and taxes.” –Benjamin Franklin</a:t>
            </a:r>
          </a:p>
        </p:txBody>
      </p:sp>
      <p:sp>
        <p:nvSpPr>
          <p:cNvPr id="11" name="Rectangle 6">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27432"/>
          </a:xfrm>
          <a:custGeom>
            <a:avLst/>
            <a:gdLst>
              <a:gd name="connsiteX0" fmla="*/ 0 w 3474720"/>
              <a:gd name="connsiteY0" fmla="*/ 0 h 27432"/>
              <a:gd name="connsiteX1" fmla="*/ 660197 w 3474720"/>
              <a:gd name="connsiteY1" fmla="*/ 0 h 27432"/>
              <a:gd name="connsiteX2" fmla="*/ 1355141 w 3474720"/>
              <a:gd name="connsiteY2" fmla="*/ 0 h 27432"/>
              <a:gd name="connsiteX3" fmla="*/ 2084832 w 3474720"/>
              <a:gd name="connsiteY3" fmla="*/ 0 h 27432"/>
              <a:gd name="connsiteX4" fmla="*/ 2814523 w 3474720"/>
              <a:gd name="connsiteY4" fmla="*/ 0 h 27432"/>
              <a:gd name="connsiteX5" fmla="*/ 3474720 w 3474720"/>
              <a:gd name="connsiteY5" fmla="*/ 0 h 27432"/>
              <a:gd name="connsiteX6" fmla="*/ 3474720 w 3474720"/>
              <a:gd name="connsiteY6" fmla="*/ 27432 h 27432"/>
              <a:gd name="connsiteX7" fmla="*/ 2710282 w 3474720"/>
              <a:gd name="connsiteY7" fmla="*/ 27432 h 27432"/>
              <a:gd name="connsiteX8" fmla="*/ 1945843 w 3474720"/>
              <a:gd name="connsiteY8" fmla="*/ 27432 h 27432"/>
              <a:gd name="connsiteX9" fmla="*/ 1250899 w 3474720"/>
              <a:gd name="connsiteY9" fmla="*/ 27432 h 27432"/>
              <a:gd name="connsiteX10" fmla="*/ 0 w 3474720"/>
              <a:gd name="connsiteY10" fmla="*/ 27432 h 27432"/>
              <a:gd name="connsiteX11" fmla="*/ 0 w 3474720"/>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74720" h="27432" fill="none" extrusionOk="0">
                <a:moveTo>
                  <a:pt x="0" y="0"/>
                </a:moveTo>
                <a:cubicBezTo>
                  <a:pt x="307185" y="-8713"/>
                  <a:pt x="392307" y="-13121"/>
                  <a:pt x="660197" y="0"/>
                </a:cubicBezTo>
                <a:cubicBezTo>
                  <a:pt x="928087" y="13121"/>
                  <a:pt x="1167029" y="-2668"/>
                  <a:pt x="1355141" y="0"/>
                </a:cubicBezTo>
                <a:cubicBezTo>
                  <a:pt x="1543253" y="2668"/>
                  <a:pt x="1739408" y="-6709"/>
                  <a:pt x="2084832" y="0"/>
                </a:cubicBezTo>
                <a:cubicBezTo>
                  <a:pt x="2430256" y="6709"/>
                  <a:pt x="2538889" y="29706"/>
                  <a:pt x="2814523" y="0"/>
                </a:cubicBezTo>
                <a:cubicBezTo>
                  <a:pt x="3090157" y="-29706"/>
                  <a:pt x="3152920" y="-15446"/>
                  <a:pt x="3474720" y="0"/>
                </a:cubicBezTo>
                <a:cubicBezTo>
                  <a:pt x="3473554" y="7395"/>
                  <a:pt x="3474765" y="21864"/>
                  <a:pt x="3474720" y="27432"/>
                </a:cubicBezTo>
                <a:cubicBezTo>
                  <a:pt x="3275380" y="12730"/>
                  <a:pt x="2958934" y="10130"/>
                  <a:pt x="2710282" y="27432"/>
                </a:cubicBezTo>
                <a:cubicBezTo>
                  <a:pt x="2461630" y="44734"/>
                  <a:pt x="2131168" y="43757"/>
                  <a:pt x="1945843" y="27432"/>
                </a:cubicBezTo>
                <a:cubicBezTo>
                  <a:pt x="1760518" y="11107"/>
                  <a:pt x="1444829" y="-3738"/>
                  <a:pt x="1250899" y="27432"/>
                </a:cubicBezTo>
                <a:cubicBezTo>
                  <a:pt x="1056969" y="58602"/>
                  <a:pt x="444992" y="52761"/>
                  <a:pt x="0" y="27432"/>
                </a:cubicBezTo>
                <a:cubicBezTo>
                  <a:pt x="-503" y="20663"/>
                  <a:pt x="1168" y="5855"/>
                  <a:pt x="0" y="0"/>
                </a:cubicBezTo>
                <a:close/>
              </a:path>
              <a:path w="3474720" h="27432" stroke="0" extrusionOk="0">
                <a:moveTo>
                  <a:pt x="0" y="0"/>
                </a:moveTo>
                <a:cubicBezTo>
                  <a:pt x="300114" y="-5103"/>
                  <a:pt x="525093" y="-25284"/>
                  <a:pt x="660197" y="0"/>
                </a:cubicBezTo>
                <a:cubicBezTo>
                  <a:pt x="795301" y="25284"/>
                  <a:pt x="1023172" y="17955"/>
                  <a:pt x="1250899" y="0"/>
                </a:cubicBezTo>
                <a:cubicBezTo>
                  <a:pt x="1478626" y="-17955"/>
                  <a:pt x="1782079" y="-27844"/>
                  <a:pt x="2015338" y="0"/>
                </a:cubicBezTo>
                <a:cubicBezTo>
                  <a:pt x="2248597" y="27844"/>
                  <a:pt x="2491007" y="27648"/>
                  <a:pt x="2675534" y="0"/>
                </a:cubicBezTo>
                <a:cubicBezTo>
                  <a:pt x="2860061" y="-27648"/>
                  <a:pt x="3088679" y="-3661"/>
                  <a:pt x="3474720" y="0"/>
                </a:cubicBezTo>
                <a:cubicBezTo>
                  <a:pt x="3474913" y="12649"/>
                  <a:pt x="3473732" y="17989"/>
                  <a:pt x="3474720" y="27432"/>
                </a:cubicBezTo>
                <a:cubicBezTo>
                  <a:pt x="3317198" y="15714"/>
                  <a:pt x="2959205" y="52182"/>
                  <a:pt x="2779776" y="27432"/>
                </a:cubicBezTo>
                <a:cubicBezTo>
                  <a:pt x="2600347" y="2682"/>
                  <a:pt x="2382660" y="-684"/>
                  <a:pt x="2015338" y="27432"/>
                </a:cubicBezTo>
                <a:cubicBezTo>
                  <a:pt x="1648016" y="55548"/>
                  <a:pt x="1641073" y="39646"/>
                  <a:pt x="1424635" y="27432"/>
                </a:cubicBezTo>
                <a:cubicBezTo>
                  <a:pt x="1208197" y="15218"/>
                  <a:pt x="1021559" y="15893"/>
                  <a:pt x="729691" y="27432"/>
                </a:cubicBezTo>
                <a:cubicBezTo>
                  <a:pt x="437823" y="38971"/>
                  <a:pt x="153856" y="-2647"/>
                  <a:pt x="0" y="27432"/>
                </a:cubicBezTo>
                <a:cubicBezTo>
                  <a:pt x="1300" y="19678"/>
                  <a:pt x="-86" y="12044"/>
                  <a:pt x="0" y="0"/>
                </a:cubicBezTo>
                <a:close/>
              </a:path>
            </a:pathLst>
          </a:custGeom>
          <a:solidFill>
            <a:srgbClr val="D79D8D"/>
          </a:solidFill>
          <a:ln w="38100" cap="rnd">
            <a:solidFill>
              <a:srgbClr val="D79D8D"/>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White calculator">
            <a:extLst>
              <a:ext uri="{FF2B5EF4-FFF2-40B4-BE49-F238E27FC236}">
                <a16:creationId xmlns:a16="http://schemas.microsoft.com/office/drawing/2014/main" id="{B2A8A298-C7D2-66EF-7D5E-64B91187F3A6}"/>
              </a:ext>
            </a:extLst>
          </p:cNvPr>
          <p:cNvPicPr>
            <a:picLocks noChangeAspect="1"/>
          </p:cNvPicPr>
          <p:nvPr/>
        </p:nvPicPr>
        <p:blipFill rotWithShape="1">
          <a:blip r:embed="rId2"/>
          <a:srcRect r="3304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1028" name="Picture 4" descr="Pacific NW Federal Credit Union">
            <a:extLst>
              <a:ext uri="{FF2B5EF4-FFF2-40B4-BE49-F238E27FC236}">
                <a16:creationId xmlns:a16="http://schemas.microsoft.com/office/drawing/2014/main" id="{8AF1E40F-5F42-33B8-0CAF-7683C11685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988" y="184611"/>
            <a:ext cx="2114550" cy="504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8497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D0D8CC-9D4E-8795-22DE-3C130E163861}"/>
              </a:ext>
            </a:extLst>
          </p:cNvPr>
          <p:cNvSpPr>
            <a:spLocks noGrp="1"/>
          </p:cNvSpPr>
          <p:nvPr>
            <p:ph type="title"/>
          </p:nvPr>
        </p:nvSpPr>
        <p:spPr>
          <a:xfrm>
            <a:off x="640080" y="325370"/>
            <a:ext cx="6894576" cy="1784538"/>
          </a:xfrm>
        </p:spPr>
        <p:txBody>
          <a:bodyPr anchor="b">
            <a:normAutofit/>
          </a:bodyPr>
          <a:lstStyle/>
          <a:p>
            <a:r>
              <a:rPr lang="en-US" sz="7200"/>
              <a:t>Progressive Tax</a:t>
            </a:r>
          </a:p>
        </p:txBody>
      </p:sp>
      <p:sp>
        <p:nvSpPr>
          <p:cNvPr id="18"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F0055"/>
          </a:solidFill>
          <a:ln w="38100" cap="rnd">
            <a:solidFill>
              <a:srgbClr val="FF0055"/>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7403C91-750C-7F8D-A791-EA904754C3FB}"/>
              </a:ext>
            </a:extLst>
          </p:cNvPr>
          <p:cNvSpPr>
            <a:spLocks noGrp="1"/>
          </p:cNvSpPr>
          <p:nvPr>
            <p:ph idx="1"/>
          </p:nvPr>
        </p:nvSpPr>
        <p:spPr>
          <a:xfrm>
            <a:off x="569524" y="2524863"/>
            <a:ext cx="7190909" cy="4049704"/>
          </a:xfrm>
        </p:spPr>
        <p:txBody>
          <a:bodyPr vert="horz" lIns="91440" tIns="45720" rIns="91440" bIns="45720" rtlCol="0" anchor="t">
            <a:normAutofit fontScale="77500" lnSpcReduction="20000"/>
          </a:bodyPr>
          <a:lstStyle/>
          <a:p>
            <a:pPr marL="0" indent="0">
              <a:lnSpc>
                <a:spcPct val="100000"/>
              </a:lnSpc>
              <a:buNone/>
            </a:pPr>
            <a:r>
              <a:rPr lang="en-US" sz="3200" dirty="0">
                <a:latin typeface="Amasis MT Pro Light" panose="02040304050005020304" pitchFamily="18" charset="0"/>
              </a:rPr>
              <a:t>Tax designed to take a larger percentage of income from the wealthy than the poor.</a:t>
            </a:r>
          </a:p>
          <a:p>
            <a:pPr marL="0" indent="0">
              <a:lnSpc>
                <a:spcPct val="100000"/>
              </a:lnSpc>
              <a:buNone/>
            </a:pPr>
            <a:r>
              <a:rPr lang="en-US" sz="3200" dirty="0">
                <a:latin typeface="Amasis MT Pro Light" panose="02040304050005020304" pitchFamily="18" charset="0"/>
              </a:rPr>
              <a:t>Examples: </a:t>
            </a:r>
          </a:p>
          <a:p>
            <a:pPr>
              <a:lnSpc>
                <a:spcPct val="100000"/>
              </a:lnSpc>
            </a:pPr>
            <a:r>
              <a:rPr lang="en-US" sz="3200" dirty="0">
                <a:latin typeface="Amasis MT Pro Light" panose="02040304050005020304" pitchFamily="18" charset="0"/>
              </a:rPr>
              <a:t>A person making $20,000 pays 10% income tax ($2,000). Their after-tax income will be $18,000</a:t>
            </a:r>
          </a:p>
          <a:p>
            <a:pPr>
              <a:lnSpc>
                <a:spcPct val="100000"/>
              </a:lnSpc>
            </a:pPr>
            <a:r>
              <a:rPr lang="en-US" sz="3200" dirty="0">
                <a:latin typeface="Amasis MT Pro Light" panose="02040304050005020304" pitchFamily="18" charset="0"/>
              </a:rPr>
              <a:t>A person making $200,000 pays 30% income tax ($60,000). Their after-tax income will be $140,000</a:t>
            </a:r>
          </a:p>
          <a:p>
            <a:pPr>
              <a:lnSpc>
                <a:spcPct val="100000"/>
              </a:lnSpc>
            </a:pPr>
            <a:endParaRPr lang="en-US" sz="3200" dirty="0">
              <a:latin typeface="Amasis MT Pro Light" panose="02040304050005020304" pitchFamily="18" charset="0"/>
            </a:endParaRPr>
          </a:p>
          <a:p>
            <a:pPr marL="0" indent="0">
              <a:lnSpc>
                <a:spcPct val="100000"/>
              </a:lnSpc>
              <a:buNone/>
            </a:pPr>
            <a:r>
              <a:rPr lang="en-US" sz="3200" dirty="0">
                <a:latin typeface="Amasis MT Pro Light" panose="02040304050005020304" pitchFamily="18" charset="0"/>
              </a:rPr>
              <a:t>What are the arguments FOR and AGAINST a progressive tax?</a:t>
            </a:r>
          </a:p>
          <a:p>
            <a:pPr>
              <a:lnSpc>
                <a:spcPct val="100000"/>
              </a:lnSpc>
            </a:pPr>
            <a:endParaRPr lang="en-US" sz="2200" dirty="0"/>
          </a:p>
        </p:txBody>
      </p:sp>
      <p:pic>
        <p:nvPicPr>
          <p:cNvPr id="5" name="Picture 4" descr="Codes on papers">
            <a:extLst>
              <a:ext uri="{FF2B5EF4-FFF2-40B4-BE49-F238E27FC236}">
                <a16:creationId xmlns:a16="http://schemas.microsoft.com/office/drawing/2014/main" id="{10C8F7E7-0AEB-7F87-781D-1E73FC11229D}"/>
              </a:ext>
            </a:extLst>
          </p:cNvPr>
          <p:cNvPicPr>
            <a:picLocks noChangeAspect="1"/>
          </p:cNvPicPr>
          <p:nvPr/>
        </p:nvPicPr>
        <p:blipFill rotWithShape="1">
          <a:blip r:embed="rId2"/>
          <a:srcRect l="31559" r="29015" b="-1"/>
          <a:stretch/>
        </p:blipFill>
        <p:spPr>
          <a:xfrm>
            <a:off x="8141399"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4" name="Picture 4" descr="Pacific NW Federal Credit Union">
            <a:extLst>
              <a:ext uri="{FF2B5EF4-FFF2-40B4-BE49-F238E27FC236}">
                <a16:creationId xmlns:a16="http://schemas.microsoft.com/office/drawing/2014/main" id="{296941CB-8110-AFBD-515B-72B5421E4A8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07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D0D8CC-9D4E-8795-22DE-3C130E163861}"/>
              </a:ext>
            </a:extLst>
          </p:cNvPr>
          <p:cNvSpPr>
            <a:spLocks noGrp="1"/>
          </p:cNvSpPr>
          <p:nvPr>
            <p:ph type="title"/>
          </p:nvPr>
        </p:nvSpPr>
        <p:spPr>
          <a:xfrm>
            <a:off x="640080" y="325370"/>
            <a:ext cx="6894576" cy="1784538"/>
          </a:xfrm>
        </p:spPr>
        <p:txBody>
          <a:bodyPr anchor="b">
            <a:normAutofit/>
          </a:bodyPr>
          <a:lstStyle/>
          <a:p>
            <a:r>
              <a:rPr lang="en-US" sz="7200"/>
              <a:t>Progressive Tax</a:t>
            </a:r>
          </a:p>
        </p:txBody>
      </p:sp>
      <p:sp>
        <p:nvSpPr>
          <p:cNvPr id="18"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F0055"/>
          </a:solidFill>
          <a:ln w="38100" cap="rnd">
            <a:solidFill>
              <a:srgbClr val="FF0055"/>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7403C91-750C-7F8D-A791-EA904754C3FB}"/>
              </a:ext>
            </a:extLst>
          </p:cNvPr>
          <p:cNvSpPr>
            <a:spLocks noGrp="1"/>
          </p:cNvSpPr>
          <p:nvPr>
            <p:ph idx="1"/>
          </p:nvPr>
        </p:nvSpPr>
        <p:spPr>
          <a:xfrm>
            <a:off x="640080" y="2708307"/>
            <a:ext cx="6505438" cy="3485260"/>
          </a:xfrm>
        </p:spPr>
        <p:txBody>
          <a:bodyPr>
            <a:normAutofit/>
          </a:bodyPr>
          <a:lstStyle/>
          <a:p>
            <a:pPr marL="0" indent="0">
              <a:buNone/>
            </a:pPr>
            <a:r>
              <a:rPr lang="en-US" sz="2400" b="1" dirty="0">
                <a:latin typeface="Amasis MT Pro Light" panose="02040304050005020304" pitchFamily="18" charset="0"/>
              </a:rPr>
              <a:t>Argument for? </a:t>
            </a:r>
            <a:r>
              <a:rPr lang="en-US" sz="2400" dirty="0">
                <a:latin typeface="Amasis MT Pro Light" panose="02040304050005020304" pitchFamily="18" charset="0"/>
              </a:rPr>
              <a:t>The wealthy can afford to pay more tax and should therefor pay a higher tax rate.</a:t>
            </a:r>
          </a:p>
          <a:p>
            <a:pPr marL="0" indent="0">
              <a:buNone/>
            </a:pPr>
            <a:r>
              <a:rPr lang="en-US" sz="2400" b="1" dirty="0">
                <a:latin typeface="Amasis MT Pro Light" panose="02040304050005020304" pitchFamily="18" charset="0"/>
              </a:rPr>
              <a:t>Argument against? </a:t>
            </a:r>
            <a:r>
              <a:rPr lang="en-US" sz="2400" dirty="0">
                <a:latin typeface="Amasis MT Pro Light" panose="02040304050005020304" pitchFamily="18" charset="0"/>
              </a:rPr>
              <a:t>The wealthy should not be penalized for making more money with a higher tax rate. </a:t>
            </a:r>
          </a:p>
          <a:p>
            <a:pPr marL="0" indent="0">
              <a:lnSpc>
                <a:spcPct val="100000"/>
              </a:lnSpc>
              <a:buNone/>
            </a:pPr>
            <a:endParaRPr lang="en-US" sz="2200" dirty="0"/>
          </a:p>
        </p:txBody>
      </p:sp>
      <p:pic>
        <p:nvPicPr>
          <p:cNvPr id="4" name="Picture 4" descr="White calculator">
            <a:extLst>
              <a:ext uri="{FF2B5EF4-FFF2-40B4-BE49-F238E27FC236}">
                <a16:creationId xmlns:a16="http://schemas.microsoft.com/office/drawing/2014/main" id="{30F923F6-9870-6028-48B9-A604019CCC1D}"/>
              </a:ext>
            </a:extLst>
          </p:cNvPr>
          <p:cNvPicPr>
            <a:picLocks noChangeAspect="1"/>
          </p:cNvPicPr>
          <p:nvPr/>
        </p:nvPicPr>
        <p:blipFill rotWithShape="1">
          <a:blip r:embed="rId2"/>
          <a:srcRect l="11571" r="49003" b="-1"/>
          <a:stretch/>
        </p:blipFill>
        <p:spPr>
          <a:xfrm>
            <a:off x="8138351"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6" name="Picture 4" descr="Pacific NW Federal Credit Union">
            <a:extLst>
              <a:ext uri="{FF2B5EF4-FFF2-40B4-BE49-F238E27FC236}">
                <a16:creationId xmlns:a16="http://schemas.microsoft.com/office/drawing/2014/main" id="{C82529A8-FBA3-939E-9152-2DB18D85F6A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364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324585-6EB1-DEDD-1CDB-998F8D86B49B}"/>
              </a:ext>
            </a:extLst>
          </p:cNvPr>
          <p:cNvSpPr>
            <a:spLocks noGrp="1"/>
          </p:cNvSpPr>
          <p:nvPr>
            <p:ph type="title"/>
          </p:nvPr>
        </p:nvSpPr>
        <p:spPr>
          <a:xfrm>
            <a:off x="640080" y="325370"/>
            <a:ext cx="6894576" cy="1784538"/>
          </a:xfrm>
        </p:spPr>
        <p:txBody>
          <a:bodyPr anchor="b">
            <a:normAutofit/>
          </a:bodyPr>
          <a:lstStyle/>
          <a:p>
            <a:r>
              <a:rPr lang="en-US" sz="7200"/>
              <a:t>Regressive Tax</a:t>
            </a:r>
          </a:p>
        </p:txBody>
      </p:sp>
      <p:sp>
        <p:nvSpPr>
          <p:cNvPr id="25"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48CA34"/>
          </a:solidFill>
          <a:ln w="38100" cap="rnd">
            <a:solidFill>
              <a:srgbClr val="48CA3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1E2AB62-66D5-DF22-F90A-A8323C06EF2E}"/>
              </a:ext>
            </a:extLst>
          </p:cNvPr>
          <p:cNvSpPr>
            <a:spLocks noGrp="1"/>
          </p:cNvSpPr>
          <p:nvPr>
            <p:ph idx="1"/>
          </p:nvPr>
        </p:nvSpPr>
        <p:spPr>
          <a:xfrm>
            <a:off x="640080" y="2708306"/>
            <a:ext cx="7269114" cy="3988890"/>
          </a:xfrm>
        </p:spPr>
        <p:txBody>
          <a:bodyPr>
            <a:normAutofit fontScale="77500" lnSpcReduction="20000"/>
          </a:bodyPr>
          <a:lstStyle/>
          <a:p>
            <a:pPr marL="0" indent="0">
              <a:buNone/>
            </a:pPr>
            <a:r>
              <a:rPr lang="en-US" dirty="0">
                <a:latin typeface="Amasis MT Pro Light" panose="02040304050005020304" pitchFamily="18" charset="0"/>
              </a:rPr>
              <a:t>A tax that takes a higher percentage of income from the poor than the rich. </a:t>
            </a:r>
          </a:p>
          <a:p>
            <a:pPr marL="0" indent="0">
              <a:buNone/>
            </a:pPr>
            <a:r>
              <a:rPr lang="en-US" dirty="0">
                <a:latin typeface="Amasis MT Pro Light" panose="02040304050005020304" pitchFamily="18" charset="0"/>
              </a:rPr>
              <a:t>Example: Sales Tax</a:t>
            </a:r>
          </a:p>
          <a:p>
            <a:r>
              <a:rPr lang="en-US" dirty="0">
                <a:latin typeface="Amasis MT Pro Light" panose="02040304050005020304" pitchFamily="18" charset="0"/>
              </a:rPr>
              <a:t>Two people buy a $20,000 car. They both pay $1,600 in sales tax. </a:t>
            </a:r>
          </a:p>
          <a:p>
            <a:r>
              <a:rPr lang="en-US" dirty="0">
                <a:latin typeface="Amasis MT Pro Light" panose="02040304050005020304" pitchFamily="18" charset="0"/>
              </a:rPr>
              <a:t>The first person makes $30,000. The sales tax is 5.3% of their income. They have $28,400 left after paying the tax. </a:t>
            </a:r>
          </a:p>
          <a:p>
            <a:r>
              <a:rPr lang="en-US" dirty="0">
                <a:latin typeface="Amasis MT Pro Light" panose="02040304050005020304" pitchFamily="18" charset="0"/>
              </a:rPr>
              <a:t>The second person makes $100,000. The sales tax is 1.6% of their income. They have $98,400 left after paying the tax. </a:t>
            </a:r>
          </a:p>
          <a:p>
            <a:pPr marL="0" indent="0">
              <a:buNone/>
            </a:pPr>
            <a:r>
              <a:rPr lang="en-US" dirty="0">
                <a:latin typeface="Amasis MT Pro Light" panose="02040304050005020304" pitchFamily="18" charset="0"/>
              </a:rPr>
              <a:t>What are arguments FOR and AGAINST a regressive tax? </a:t>
            </a:r>
          </a:p>
          <a:p>
            <a:pPr marL="0" indent="0">
              <a:buNone/>
            </a:pPr>
            <a:endParaRPr lang="en-US" dirty="0"/>
          </a:p>
        </p:txBody>
      </p:sp>
      <p:pic>
        <p:nvPicPr>
          <p:cNvPr id="10" name="Picture 8" descr="Calculator and notepad">
            <a:extLst>
              <a:ext uri="{FF2B5EF4-FFF2-40B4-BE49-F238E27FC236}">
                <a16:creationId xmlns:a16="http://schemas.microsoft.com/office/drawing/2014/main" id="{DCB2540B-3AEF-3E02-19A9-402D2DE761DA}"/>
              </a:ext>
            </a:extLst>
          </p:cNvPr>
          <p:cNvPicPr>
            <a:picLocks noChangeAspect="1"/>
          </p:cNvPicPr>
          <p:nvPr/>
        </p:nvPicPr>
        <p:blipFill rotWithShape="1">
          <a:blip r:embed="rId2"/>
          <a:srcRect l="44984" r="15591" b="-1"/>
          <a:stretch/>
        </p:blipFill>
        <p:spPr>
          <a:xfrm>
            <a:off x="8141399"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4" name="Picture 4" descr="Pacific NW Federal Credit Union">
            <a:extLst>
              <a:ext uri="{FF2B5EF4-FFF2-40B4-BE49-F238E27FC236}">
                <a16:creationId xmlns:a16="http://schemas.microsoft.com/office/drawing/2014/main" id="{1263FB9F-5599-4F83-0D76-72CDA2B2D5C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412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324585-6EB1-DEDD-1CDB-998F8D86B49B}"/>
              </a:ext>
            </a:extLst>
          </p:cNvPr>
          <p:cNvSpPr>
            <a:spLocks noGrp="1"/>
          </p:cNvSpPr>
          <p:nvPr>
            <p:ph type="title"/>
          </p:nvPr>
        </p:nvSpPr>
        <p:spPr>
          <a:xfrm>
            <a:off x="640080" y="325370"/>
            <a:ext cx="6894576" cy="1784538"/>
          </a:xfrm>
        </p:spPr>
        <p:txBody>
          <a:bodyPr anchor="b">
            <a:normAutofit/>
          </a:bodyPr>
          <a:lstStyle/>
          <a:p>
            <a:r>
              <a:rPr lang="en-US" sz="7200"/>
              <a:t>Regressive Tax</a:t>
            </a:r>
          </a:p>
        </p:txBody>
      </p:sp>
      <p:sp>
        <p:nvSpPr>
          <p:cNvPr id="25"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48CA34"/>
          </a:solidFill>
          <a:ln w="38100" cap="rnd">
            <a:solidFill>
              <a:srgbClr val="48CA3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1E2AB62-66D5-DF22-F90A-A8323C06EF2E}"/>
              </a:ext>
            </a:extLst>
          </p:cNvPr>
          <p:cNvSpPr>
            <a:spLocks noGrp="1"/>
          </p:cNvSpPr>
          <p:nvPr>
            <p:ph idx="1"/>
          </p:nvPr>
        </p:nvSpPr>
        <p:spPr>
          <a:xfrm>
            <a:off x="640080" y="2614511"/>
            <a:ext cx="6254990" cy="3918119"/>
          </a:xfrm>
        </p:spPr>
        <p:txBody>
          <a:bodyPr>
            <a:normAutofit/>
          </a:bodyPr>
          <a:lstStyle/>
          <a:p>
            <a:pPr marL="0" indent="0">
              <a:buNone/>
            </a:pPr>
            <a:r>
              <a:rPr lang="en-US" b="1" dirty="0">
                <a:latin typeface="Amasis MT Pro Light" panose="02040304050005020304" pitchFamily="18" charset="0"/>
              </a:rPr>
              <a:t>Argument for? </a:t>
            </a:r>
            <a:r>
              <a:rPr lang="en-US" dirty="0">
                <a:latin typeface="Amasis MT Pro Light" panose="02040304050005020304" pitchFamily="18" charset="0"/>
              </a:rPr>
              <a:t>Since the tax is tied to purchases, a person will only pay tax on what they purchase, and they shouldn’t purchase things they can’t afford. </a:t>
            </a:r>
          </a:p>
          <a:p>
            <a:pPr marL="0" indent="0">
              <a:buNone/>
            </a:pPr>
            <a:r>
              <a:rPr lang="en-US" b="1" dirty="0">
                <a:latin typeface="Amasis MT Pro Light" panose="02040304050005020304" pitchFamily="18" charset="0"/>
              </a:rPr>
              <a:t>Argument against? </a:t>
            </a:r>
            <a:r>
              <a:rPr lang="en-US" dirty="0">
                <a:latin typeface="Amasis MT Pro Light" panose="02040304050005020304" pitchFamily="18" charset="0"/>
              </a:rPr>
              <a:t>The tax harms those who can least afford it. </a:t>
            </a:r>
          </a:p>
          <a:p>
            <a:pPr marL="0" indent="0">
              <a:buNone/>
            </a:pPr>
            <a:endParaRPr lang="en-US" dirty="0"/>
          </a:p>
        </p:txBody>
      </p:sp>
      <p:pic>
        <p:nvPicPr>
          <p:cNvPr id="5" name="Picture 4" descr="Calculator, pen, compass, money and a paper with graphs printed on it">
            <a:extLst>
              <a:ext uri="{FF2B5EF4-FFF2-40B4-BE49-F238E27FC236}">
                <a16:creationId xmlns:a16="http://schemas.microsoft.com/office/drawing/2014/main" id="{F5782AA7-A72E-F08D-7684-C0554382B87E}"/>
              </a:ext>
            </a:extLst>
          </p:cNvPr>
          <p:cNvPicPr>
            <a:picLocks noChangeAspect="1"/>
          </p:cNvPicPr>
          <p:nvPr/>
        </p:nvPicPr>
        <p:blipFill rotWithShape="1">
          <a:blip r:embed="rId2"/>
          <a:srcRect l="34310" r="30087" b="-2"/>
          <a:stretch/>
        </p:blipFill>
        <p:spPr>
          <a:xfrm>
            <a:off x="8299749" y="0"/>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pic>
        <p:nvPicPr>
          <p:cNvPr id="6" name="Picture 4" descr="Pacific NW Federal Credit Union">
            <a:extLst>
              <a:ext uri="{FF2B5EF4-FFF2-40B4-BE49-F238E27FC236}">
                <a16:creationId xmlns:a16="http://schemas.microsoft.com/office/drawing/2014/main" id="{6A3175D5-5C53-3AFD-33D3-5A175AC9E3F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77502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5" name="Rectangle 103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1CE9BF-2D86-EE32-3229-C8618BEBA313}"/>
              </a:ext>
            </a:extLst>
          </p:cNvPr>
          <p:cNvSpPr>
            <a:spLocks noGrp="1"/>
          </p:cNvSpPr>
          <p:nvPr>
            <p:ph type="title"/>
          </p:nvPr>
        </p:nvSpPr>
        <p:spPr>
          <a:xfrm>
            <a:off x="635756" y="665159"/>
            <a:ext cx="4368602" cy="1956841"/>
          </a:xfrm>
        </p:spPr>
        <p:txBody>
          <a:bodyPr anchor="b">
            <a:normAutofit/>
          </a:bodyPr>
          <a:lstStyle/>
          <a:p>
            <a:pPr>
              <a:lnSpc>
                <a:spcPct val="90000"/>
              </a:lnSpc>
            </a:pPr>
            <a:r>
              <a:rPr lang="en-US" sz="6000" dirty="0"/>
              <a:t>Federal Income Tax</a:t>
            </a:r>
          </a:p>
        </p:txBody>
      </p:sp>
      <p:sp>
        <p:nvSpPr>
          <p:cNvPr id="1036"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chemeClr val="accent1"/>
          </a:solidFill>
          <a:ln w="38100"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C23B4F8-7349-5FB4-7F76-1E9AC5EA131F}"/>
              </a:ext>
            </a:extLst>
          </p:cNvPr>
          <p:cNvSpPr>
            <a:spLocks noGrp="1"/>
          </p:cNvSpPr>
          <p:nvPr>
            <p:ph idx="1"/>
          </p:nvPr>
        </p:nvSpPr>
        <p:spPr>
          <a:xfrm>
            <a:off x="635755" y="2622000"/>
            <a:ext cx="5823101" cy="4062154"/>
          </a:xfrm>
        </p:spPr>
        <p:txBody>
          <a:bodyPr>
            <a:noAutofit/>
          </a:bodyPr>
          <a:lstStyle/>
          <a:p>
            <a:pPr marL="0" indent="0">
              <a:lnSpc>
                <a:spcPct val="100000"/>
              </a:lnSpc>
              <a:buNone/>
            </a:pPr>
            <a:r>
              <a:rPr lang="en-US" sz="2400" b="1" dirty="0">
                <a:latin typeface="Amasis MT Pro Light" panose="02040304050005020304" pitchFamily="18" charset="0"/>
              </a:rPr>
              <a:t>Pay-as-you-earn taxation: </a:t>
            </a:r>
            <a:r>
              <a:rPr lang="en-US" sz="2400" dirty="0">
                <a:latin typeface="Amasis MT Pro Light" panose="02040304050005020304" pitchFamily="18" charset="0"/>
              </a:rPr>
              <a:t>Federal income taxes are collected throughout the course of the year as taxpayers earn income. </a:t>
            </a:r>
          </a:p>
          <a:p>
            <a:pPr marL="0" indent="0">
              <a:lnSpc>
                <a:spcPct val="100000"/>
              </a:lnSpc>
              <a:buNone/>
            </a:pPr>
            <a:r>
              <a:rPr lang="en-US" sz="2400" b="1" dirty="0">
                <a:latin typeface="Amasis MT Pro Light" panose="02040304050005020304" pitchFamily="18" charset="0"/>
              </a:rPr>
              <a:t>Tax Withholding: </a:t>
            </a:r>
            <a:r>
              <a:rPr lang="en-US" sz="2400" dirty="0">
                <a:latin typeface="Amasis MT Pro Light" panose="02040304050005020304" pitchFamily="18" charset="0"/>
              </a:rPr>
              <a:t>Employers take tax payments out of employees’ paychecks before they receive it so individuals don’t have to save to pay taxes at the end of the year. Often, the withholding is greater than the tax owed. In this case, the employee will get a refund at the end of the year. </a:t>
            </a:r>
          </a:p>
        </p:txBody>
      </p:sp>
      <p:pic>
        <p:nvPicPr>
          <p:cNvPr id="1026" name="Picture 2" descr="IRS Logo and symbol, meaning, history, PNG, brand">
            <a:extLst>
              <a:ext uri="{FF2B5EF4-FFF2-40B4-BE49-F238E27FC236}">
                <a16:creationId xmlns:a16="http://schemas.microsoft.com/office/drawing/2014/main" id="{67ED104E-4961-A0DC-E9FC-07964374DC2D}"/>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1812" r="21768"/>
          <a:stretch/>
        </p:blipFill>
        <p:spPr bwMode="auto">
          <a:xfrm>
            <a:off x="5824773"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pic>
        <p:nvPicPr>
          <p:cNvPr id="4" name="Picture 4" descr="Pacific NW Federal Credit Union">
            <a:extLst>
              <a:ext uri="{FF2B5EF4-FFF2-40B4-BE49-F238E27FC236}">
                <a16:creationId xmlns:a16="http://schemas.microsoft.com/office/drawing/2014/main" id="{4B242652-966E-E49D-29C1-CDE85F73C7A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7104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F39D7-93D1-2A0C-B341-189F58E28FDC}"/>
              </a:ext>
            </a:extLst>
          </p:cNvPr>
          <p:cNvSpPr>
            <a:spLocks noGrp="1"/>
          </p:cNvSpPr>
          <p:nvPr>
            <p:ph type="title"/>
          </p:nvPr>
        </p:nvSpPr>
        <p:spPr>
          <a:xfrm>
            <a:off x="838200" y="923925"/>
            <a:ext cx="10515600" cy="752475"/>
          </a:xfrm>
        </p:spPr>
        <p:txBody>
          <a:bodyPr>
            <a:normAutofit fontScale="90000"/>
          </a:bodyPr>
          <a:lstStyle/>
          <a:p>
            <a:r>
              <a:rPr lang="en-US" dirty="0"/>
              <a:t>Federal Income Tax – Tax Brackets</a:t>
            </a:r>
          </a:p>
        </p:txBody>
      </p:sp>
      <p:sp>
        <p:nvSpPr>
          <p:cNvPr id="3" name="Content Placeholder 2">
            <a:extLst>
              <a:ext uri="{FF2B5EF4-FFF2-40B4-BE49-F238E27FC236}">
                <a16:creationId xmlns:a16="http://schemas.microsoft.com/office/drawing/2014/main" id="{EC54632A-3823-0646-12A1-B707247A016B}"/>
              </a:ext>
            </a:extLst>
          </p:cNvPr>
          <p:cNvSpPr>
            <a:spLocks noGrp="1"/>
          </p:cNvSpPr>
          <p:nvPr>
            <p:ph idx="1"/>
          </p:nvPr>
        </p:nvSpPr>
        <p:spPr>
          <a:xfrm>
            <a:off x="838199" y="1676400"/>
            <a:ext cx="10515600" cy="4251960"/>
          </a:xfrm>
        </p:spPr>
        <p:txBody>
          <a:bodyPr/>
          <a:lstStyle/>
          <a:p>
            <a:pPr marL="0" indent="0">
              <a:buNone/>
            </a:pPr>
            <a:r>
              <a:rPr lang="en-US" dirty="0"/>
              <a:t>The federal income tax is a Progressive Tax. In 2025 there were 7 tax brackets. </a:t>
            </a:r>
          </a:p>
          <a:p>
            <a:pPr marL="0" indent="0">
              <a:buNone/>
            </a:pPr>
            <a:endParaRPr lang="en-US" dirty="0"/>
          </a:p>
        </p:txBody>
      </p:sp>
      <p:graphicFrame>
        <p:nvGraphicFramePr>
          <p:cNvPr id="4" name="Table 4">
            <a:extLst>
              <a:ext uri="{FF2B5EF4-FFF2-40B4-BE49-F238E27FC236}">
                <a16:creationId xmlns:a16="http://schemas.microsoft.com/office/drawing/2014/main" id="{8C5B2D14-24CA-4ABD-7224-5672F5BA6739}"/>
              </a:ext>
            </a:extLst>
          </p:cNvPr>
          <p:cNvGraphicFramePr>
            <a:graphicFrameLocks noGrp="1"/>
          </p:cNvGraphicFramePr>
          <p:nvPr>
            <p:extLst>
              <p:ext uri="{D42A27DB-BD31-4B8C-83A1-F6EECF244321}">
                <p14:modId xmlns:p14="http://schemas.microsoft.com/office/powerpoint/2010/main" val="3278771928"/>
              </p:ext>
            </p:extLst>
          </p:nvPr>
        </p:nvGraphicFramePr>
        <p:xfrm>
          <a:off x="838198" y="2194616"/>
          <a:ext cx="10087467" cy="4450080"/>
        </p:xfrm>
        <a:graphic>
          <a:graphicData uri="http://schemas.openxmlformats.org/drawingml/2006/table">
            <a:tbl>
              <a:tblPr firstRow="1" bandRow="1">
                <a:tableStyleId>{5C22544A-7EE6-4342-B048-85BDC9FD1C3A}</a:tableStyleId>
              </a:tblPr>
              <a:tblGrid>
                <a:gridCol w="845556">
                  <a:extLst>
                    <a:ext uri="{9D8B030D-6E8A-4147-A177-3AD203B41FA5}">
                      <a16:colId xmlns:a16="http://schemas.microsoft.com/office/drawing/2014/main" val="3355280879"/>
                    </a:ext>
                  </a:extLst>
                </a:gridCol>
                <a:gridCol w="2147709">
                  <a:extLst>
                    <a:ext uri="{9D8B030D-6E8A-4147-A177-3AD203B41FA5}">
                      <a16:colId xmlns:a16="http://schemas.microsoft.com/office/drawing/2014/main" val="2719677474"/>
                    </a:ext>
                  </a:extLst>
                </a:gridCol>
                <a:gridCol w="2080613">
                  <a:extLst>
                    <a:ext uri="{9D8B030D-6E8A-4147-A177-3AD203B41FA5}">
                      <a16:colId xmlns:a16="http://schemas.microsoft.com/office/drawing/2014/main" val="4048209281"/>
                    </a:ext>
                  </a:extLst>
                </a:gridCol>
                <a:gridCol w="2251707">
                  <a:extLst>
                    <a:ext uri="{9D8B030D-6E8A-4147-A177-3AD203B41FA5}">
                      <a16:colId xmlns:a16="http://schemas.microsoft.com/office/drawing/2014/main" val="521693192"/>
                    </a:ext>
                  </a:extLst>
                </a:gridCol>
                <a:gridCol w="2761882">
                  <a:extLst>
                    <a:ext uri="{9D8B030D-6E8A-4147-A177-3AD203B41FA5}">
                      <a16:colId xmlns:a16="http://schemas.microsoft.com/office/drawing/2014/main" val="2661547849"/>
                    </a:ext>
                  </a:extLst>
                </a:gridCol>
              </a:tblGrid>
              <a:tr h="808214">
                <a:tc>
                  <a:txBody>
                    <a:bodyPr/>
                    <a:lstStyle/>
                    <a:p>
                      <a:r>
                        <a:rPr lang="en-US" sz="2400" dirty="0"/>
                        <a:t>Tax Rate</a:t>
                      </a:r>
                    </a:p>
                  </a:txBody>
                  <a:tcPr/>
                </a:tc>
                <a:tc>
                  <a:txBody>
                    <a:bodyPr/>
                    <a:lstStyle/>
                    <a:p>
                      <a:r>
                        <a:rPr lang="en-US" sz="2400" dirty="0"/>
                        <a:t>Single</a:t>
                      </a:r>
                    </a:p>
                  </a:txBody>
                  <a:tcPr/>
                </a:tc>
                <a:tc>
                  <a:txBody>
                    <a:bodyPr/>
                    <a:lstStyle/>
                    <a:p>
                      <a:r>
                        <a:rPr lang="en-US" sz="2400" dirty="0"/>
                        <a:t>Head of Household</a:t>
                      </a:r>
                    </a:p>
                  </a:txBody>
                  <a:tcPr/>
                </a:tc>
                <a:tc>
                  <a:txBody>
                    <a:bodyPr/>
                    <a:lstStyle/>
                    <a:p>
                      <a:r>
                        <a:rPr lang="en-US" sz="2400" dirty="0"/>
                        <a:t>Married Filing Jointly or Qualifying Widow</a:t>
                      </a:r>
                    </a:p>
                  </a:txBody>
                  <a:tcPr/>
                </a:tc>
                <a:tc>
                  <a:txBody>
                    <a:bodyPr/>
                    <a:lstStyle/>
                    <a:p>
                      <a:r>
                        <a:rPr lang="en-US" sz="2400" dirty="0"/>
                        <a:t>Married filing separately</a:t>
                      </a:r>
                    </a:p>
                  </a:txBody>
                  <a:tcPr/>
                </a:tc>
                <a:extLst>
                  <a:ext uri="{0D108BD9-81ED-4DB2-BD59-A6C34878D82A}">
                    <a16:rowId xmlns:a16="http://schemas.microsoft.com/office/drawing/2014/main" val="114426055"/>
                  </a:ext>
                </a:extLst>
              </a:tr>
              <a:tr h="468251">
                <a:tc>
                  <a:txBody>
                    <a:bodyPr/>
                    <a:lstStyle/>
                    <a:p>
                      <a:r>
                        <a:rPr lang="en-US" sz="2800" dirty="0"/>
                        <a:t>10%</a:t>
                      </a:r>
                    </a:p>
                  </a:txBody>
                  <a:tcPr/>
                </a:tc>
                <a:tc>
                  <a:txBody>
                    <a:bodyPr/>
                    <a:lstStyle/>
                    <a:p>
                      <a:r>
                        <a:rPr lang="en-US" sz="2800" dirty="0"/>
                        <a:t>$0-$11,925</a:t>
                      </a:r>
                    </a:p>
                  </a:txBody>
                  <a:tcPr/>
                </a:tc>
                <a:tc>
                  <a:txBody>
                    <a:bodyPr/>
                    <a:lstStyle/>
                    <a:p>
                      <a:r>
                        <a:rPr lang="en-US" sz="2800" dirty="0"/>
                        <a:t>$0-$17,000</a:t>
                      </a:r>
                    </a:p>
                  </a:txBody>
                  <a:tcPr/>
                </a:tc>
                <a:tc>
                  <a:txBody>
                    <a:bodyPr/>
                    <a:lstStyle/>
                    <a:p>
                      <a:r>
                        <a:rPr lang="en-US" sz="2800" dirty="0"/>
                        <a:t>$0-$23,850</a:t>
                      </a:r>
                    </a:p>
                  </a:txBody>
                  <a:tcPr/>
                </a:tc>
                <a:tc>
                  <a:txBody>
                    <a:bodyPr/>
                    <a:lstStyle/>
                    <a:p>
                      <a:r>
                        <a:rPr lang="en-US" sz="2800" dirty="0"/>
                        <a:t>$0-$11,925</a:t>
                      </a:r>
                    </a:p>
                  </a:txBody>
                  <a:tcPr/>
                </a:tc>
                <a:extLst>
                  <a:ext uri="{0D108BD9-81ED-4DB2-BD59-A6C34878D82A}">
                    <a16:rowId xmlns:a16="http://schemas.microsoft.com/office/drawing/2014/main" val="501580163"/>
                  </a:ext>
                </a:extLst>
              </a:tr>
              <a:tr h="468251">
                <a:tc>
                  <a:txBody>
                    <a:bodyPr/>
                    <a:lstStyle/>
                    <a:p>
                      <a:r>
                        <a:rPr lang="en-US" sz="2800" dirty="0"/>
                        <a:t>12%</a:t>
                      </a:r>
                    </a:p>
                  </a:txBody>
                  <a:tcPr/>
                </a:tc>
                <a:tc>
                  <a:txBody>
                    <a:bodyPr/>
                    <a:lstStyle/>
                    <a:p>
                      <a:r>
                        <a:rPr lang="en-US" sz="2800" dirty="0"/>
                        <a:t>$11,926-$48,475</a:t>
                      </a:r>
                    </a:p>
                  </a:txBody>
                  <a:tcPr/>
                </a:tc>
                <a:tc>
                  <a:txBody>
                    <a:bodyPr/>
                    <a:lstStyle/>
                    <a:p>
                      <a:r>
                        <a:rPr lang="en-US" sz="2800" dirty="0"/>
                        <a:t>$17,001-$64,850</a:t>
                      </a:r>
                    </a:p>
                  </a:txBody>
                  <a:tcPr/>
                </a:tc>
                <a:tc>
                  <a:txBody>
                    <a:bodyPr/>
                    <a:lstStyle/>
                    <a:p>
                      <a:r>
                        <a:rPr lang="en-US" sz="2800" dirty="0"/>
                        <a:t>$23,851-$96,950</a:t>
                      </a:r>
                    </a:p>
                  </a:txBody>
                  <a:tcPr/>
                </a:tc>
                <a:tc>
                  <a:txBody>
                    <a:bodyPr/>
                    <a:lstStyle/>
                    <a:p>
                      <a:r>
                        <a:rPr lang="en-US" sz="2800" dirty="0"/>
                        <a:t>$11,926-$44,725</a:t>
                      </a:r>
                    </a:p>
                  </a:txBody>
                  <a:tcPr/>
                </a:tc>
                <a:extLst>
                  <a:ext uri="{0D108BD9-81ED-4DB2-BD59-A6C34878D82A}">
                    <a16:rowId xmlns:a16="http://schemas.microsoft.com/office/drawing/2014/main" val="4116900235"/>
                  </a:ext>
                </a:extLst>
              </a:tr>
              <a:tr h="468251">
                <a:tc>
                  <a:txBody>
                    <a:bodyPr/>
                    <a:lstStyle/>
                    <a:p>
                      <a:r>
                        <a:rPr lang="en-US" sz="2800" dirty="0"/>
                        <a:t>22%</a:t>
                      </a:r>
                    </a:p>
                  </a:txBody>
                  <a:tcPr/>
                </a:tc>
                <a:tc>
                  <a:txBody>
                    <a:bodyPr/>
                    <a:lstStyle/>
                    <a:p>
                      <a:r>
                        <a:rPr lang="en-US" sz="2800" dirty="0"/>
                        <a:t>$48,476-$103,350</a:t>
                      </a:r>
                    </a:p>
                  </a:txBody>
                  <a:tcPr/>
                </a:tc>
                <a:tc>
                  <a:txBody>
                    <a:bodyPr/>
                    <a:lstStyle/>
                    <a:p>
                      <a:r>
                        <a:rPr lang="en-US" sz="2800" dirty="0"/>
                        <a:t>$64,851-$103,350</a:t>
                      </a:r>
                    </a:p>
                  </a:txBody>
                  <a:tcPr/>
                </a:tc>
                <a:tc>
                  <a:txBody>
                    <a:bodyPr/>
                    <a:lstStyle/>
                    <a:p>
                      <a:r>
                        <a:rPr lang="en-US" sz="2800" dirty="0"/>
                        <a:t>$96,951-$206,700</a:t>
                      </a:r>
                    </a:p>
                  </a:txBody>
                  <a:tcPr/>
                </a:tc>
                <a:tc>
                  <a:txBody>
                    <a:bodyPr/>
                    <a:lstStyle/>
                    <a:p>
                      <a:r>
                        <a:rPr lang="en-US" sz="2800" dirty="0"/>
                        <a:t>$44,726-$103,350</a:t>
                      </a:r>
                    </a:p>
                  </a:txBody>
                  <a:tcPr/>
                </a:tc>
                <a:extLst>
                  <a:ext uri="{0D108BD9-81ED-4DB2-BD59-A6C34878D82A}">
                    <a16:rowId xmlns:a16="http://schemas.microsoft.com/office/drawing/2014/main" val="3408301264"/>
                  </a:ext>
                </a:extLst>
              </a:tr>
              <a:tr h="468251">
                <a:tc>
                  <a:txBody>
                    <a:bodyPr/>
                    <a:lstStyle/>
                    <a:p>
                      <a:r>
                        <a:rPr lang="en-US" sz="2800" dirty="0"/>
                        <a:t>24%</a:t>
                      </a:r>
                    </a:p>
                  </a:txBody>
                  <a:tcPr/>
                </a:tc>
                <a:tc>
                  <a:txBody>
                    <a:bodyPr/>
                    <a:lstStyle/>
                    <a:p>
                      <a:r>
                        <a:rPr lang="en-US" sz="2800" dirty="0"/>
                        <a:t>$103,351-$197,300</a:t>
                      </a:r>
                    </a:p>
                  </a:txBody>
                  <a:tcPr/>
                </a:tc>
                <a:tc>
                  <a:txBody>
                    <a:bodyPr/>
                    <a:lstStyle/>
                    <a:p>
                      <a:r>
                        <a:rPr lang="en-US" sz="2800" dirty="0"/>
                        <a:t>$103,351-$197,300</a:t>
                      </a:r>
                    </a:p>
                  </a:txBody>
                  <a:tcPr/>
                </a:tc>
                <a:tc>
                  <a:txBody>
                    <a:bodyPr/>
                    <a:lstStyle/>
                    <a:p>
                      <a:r>
                        <a:rPr lang="en-US" sz="2800" dirty="0"/>
                        <a:t>$206,701-$394,600</a:t>
                      </a:r>
                    </a:p>
                  </a:txBody>
                  <a:tcPr/>
                </a:tc>
                <a:tc>
                  <a:txBody>
                    <a:bodyPr/>
                    <a:lstStyle/>
                    <a:p>
                      <a:r>
                        <a:rPr lang="en-US" sz="2800" dirty="0"/>
                        <a:t>$103,351-$197,300</a:t>
                      </a:r>
                    </a:p>
                  </a:txBody>
                  <a:tcPr/>
                </a:tc>
                <a:extLst>
                  <a:ext uri="{0D108BD9-81ED-4DB2-BD59-A6C34878D82A}">
                    <a16:rowId xmlns:a16="http://schemas.microsoft.com/office/drawing/2014/main" val="2633891863"/>
                  </a:ext>
                </a:extLst>
              </a:tr>
              <a:tr h="468251">
                <a:tc>
                  <a:txBody>
                    <a:bodyPr/>
                    <a:lstStyle/>
                    <a:p>
                      <a:r>
                        <a:rPr lang="en-US" sz="2800" dirty="0"/>
                        <a:t>32%</a:t>
                      </a:r>
                    </a:p>
                  </a:txBody>
                  <a:tcPr/>
                </a:tc>
                <a:tc>
                  <a:txBody>
                    <a:bodyPr/>
                    <a:lstStyle/>
                    <a:p>
                      <a:r>
                        <a:rPr lang="en-US" sz="2800" dirty="0"/>
                        <a:t>$197,301-$250,525</a:t>
                      </a:r>
                    </a:p>
                  </a:txBody>
                  <a:tcPr/>
                </a:tc>
                <a:tc>
                  <a:txBody>
                    <a:bodyPr/>
                    <a:lstStyle/>
                    <a:p>
                      <a:r>
                        <a:rPr lang="en-US" sz="2800" dirty="0"/>
                        <a:t>$197,301-$250,500</a:t>
                      </a:r>
                    </a:p>
                  </a:txBody>
                  <a:tcPr/>
                </a:tc>
                <a:tc>
                  <a:txBody>
                    <a:bodyPr/>
                    <a:lstStyle/>
                    <a:p>
                      <a:r>
                        <a:rPr lang="en-US" sz="2800" dirty="0"/>
                        <a:t>$394,601-$501,050</a:t>
                      </a:r>
                    </a:p>
                  </a:txBody>
                  <a:tcPr/>
                </a:tc>
                <a:tc>
                  <a:txBody>
                    <a:bodyPr/>
                    <a:lstStyle/>
                    <a:p>
                      <a:r>
                        <a:rPr lang="en-US" sz="2800" dirty="0"/>
                        <a:t>$197,301-$250,525</a:t>
                      </a:r>
                    </a:p>
                  </a:txBody>
                  <a:tcPr/>
                </a:tc>
                <a:extLst>
                  <a:ext uri="{0D108BD9-81ED-4DB2-BD59-A6C34878D82A}">
                    <a16:rowId xmlns:a16="http://schemas.microsoft.com/office/drawing/2014/main" val="410569183"/>
                  </a:ext>
                </a:extLst>
              </a:tr>
              <a:tr h="468251">
                <a:tc>
                  <a:txBody>
                    <a:bodyPr/>
                    <a:lstStyle/>
                    <a:p>
                      <a:r>
                        <a:rPr lang="en-US" sz="2800" dirty="0"/>
                        <a:t>35%</a:t>
                      </a:r>
                    </a:p>
                  </a:txBody>
                  <a:tcPr/>
                </a:tc>
                <a:tc>
                  <a:txBody>
                    <a:bodyPr/>
                    <a:lstStyle/>
                    <a:p>
                      <a:r>
                        <a:rPr lang="en-US" sz="2800" dirty="0"/>
                        <a:t>$250,526-$626,350</a:t>
                      </a:r>
                    </a:p>
                  </a:txBody>
                  <a:tcPr/>
                </a:tc>
                <a:tc>
                  <a:txBody>
                    <a:bodyPr/>
                    <a:lstStyle/>
                    <a:p>
                      <a:r>
                        <a:rPr lang="en-US" sz="2800" dirty="0"/>
                        <a:t>$250,501-$626,350</a:t>
                      </a:r>
                    </a:p>
                  </a:txBody>
                  <a:tcPr/>
                </a:tc>
                <a:tc>
                  <a:txBody>
                    <a:bodyPr/>
                    <a:lstStyle/>
                    <a:p>
                      <a:r>
                        <a:rPr lang="en-US" sz="2800" dirty="0"/>
                        <a:t>$501,051-$751,600</a:t>
                      </a:r>
                    </a:p>
                  </a:txBody>
                  <a:tcPr/>
                </a:tc>
                <a:tc>
                  <a:txBody>
                    <a:bodyPr/>
                    <a:lstStyle/>
                    <a:p>
                      <a:r>
                        <a:rPr lang="en-US" sz="2800" dirty="0"/>
                        <a:t>$250,526-$375,800</a:t>
                      </a:r>
                    </a:p>
                  </a:txBody>
                  <a:tcPr/>
                </a:tc>
                <a:extLst>
                  <a:ext uri="{0D108BD9-81ED-4DB2-BD59-A6C34878D82A}">
                    <a16:rowId xmlns:a16="http://schemas.microsoft.com/office/drawing/2014/main" val="1108596436"/>
                  </a:ext>
                </a:extLst>
              </a:tr>
              <a:tr h="468251">
                <a:tc>
                  <a:txBody>
                    <a:bodyPr/>
                    <a:lstStyle/>
                    <a:p>
                      <a:r>
                        <a:rPr lang="en-US" sz="2800" dirty="0"/>
                        <a:t>37%</a:t>
                      </a:r>
                    </a:p>
                  </a:txBody>
                  <a:tcPr/>
                </a:tc>
                <a:tc>
                  <a:txBody>
                    <a:bodyPr/>
                    <a:lstStyle/>
                    <a:p>
                      <a:r>
                        <a:rPr lang="en-US" sz="2800" dirty="0"/>
                        <a:t>$626,351 or more</a:t>
                      </a:r>
                    </a:p>
                  </a:txBody>
                  <a:tcPr/>
                </a:tc>
                <a:tc>
                  <a:txBody>
                    <a:bodyPr/>
                    <a:lstStyle/>
                    <a:p>
                      <a:r>
                        <a:rPr lang="en-US" sz="2800" dirty="0"/>
                        <a:t>$626,351 or more</a:t>
                      </a:r>
                    </a:p>
                  </a:txBody>
                  <a:tcPr/>
                </a:tc>
                <a:tc>
                  <a:txBody>
                    <a:bodyPr/>
                    <a:lstStyle/>
                    <a:p>
                      <a:r>
                        <a:rPr lang="en-US" sz="2800" dirty="0"/>
                        <a:t>$751,601 or more</a:t>
                      </a:r>
                    </a:p>
                  </a:txBody>
                  <a:tcPr/>
                </a:tc>
                <a:tc>
                  <a:txBody>
                    <a:bodyPr/>
                    <a:lstStyle/>
                    <a:p>
                      <a:r>
                        <a:rPr lang="en-US" sz="2800" dirty="0"/>
                        <a:t>$375,801 or more</a:t>
                      </a:r>
                    </a:p>
                  </a:txBody>
                  <a:tcPr/>
                </a:tc>
                <a:extLst>
                  <a:ext uri="{0D108BD9-81ED-4DB2-BD59-A6C34878D82A}">
                    <a16:rowId xmlns:a16="http://schemas.microsoft.com/office/drawing/2014/main" val="2234224180"/>
                  </a:ext>
                </a:extLst>
              </a:tr>
            </a:tbl>
          </a:graphicData>
        </a:graphic>
      </p:graphicFrame>
      <p:pic>
        <p:nvPicPr>
          <p:cNvPr id="7" name="Picture 4" descr="Pacific NW Federal Credit Union">
            <a:extLst>
              <a:ext uri="{FF2B5EF4-FFF2-40B4-BE49-F238E27FC236}">
                <a16:creationId xmlns:a16="http://schemas.microsoft.com/office/drawing/2014/main" id="{A77ED02A-E68D-A32C-5311-23E2D5EE436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163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9" name="Rectangle 2054">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37BC48B-9328-1993-AB9D-5E7EA2CC9495}"/>
              </a:ext>
            </a:extLst>
          </p:cNvPr>
          <p:cNvSpPr>
            <a:spLocks noGrp="1"/>
          </p:cNvSpPr>
          <p:nvPr>
            <p:ph type="title"/>
          </p:nvPr>
        </p:nvSpPr>
        <p:spPr>
          <a:xfrm>
            <a:off x="576072" y="238539"/>
            <a:ext cx="11018520" cy="1434415"/>
          </a:xfrm>
        </p:spPr>
        <p:txBody>
          <a:bodyPr anchor="b">
            <a:normAutofit/>
          </a:bodyPr>
          <a:lstStyle/>
          <a:p>
            <a:r>
              <a:rPr lang="en-US" sz="7200"/>
              <a:t>Federal Tax Returns</a:t>
            </a:r>
          </a:p>
        </p:txBody>
      </p:sp>
      <p:sp>
        <p:nvSpPr>
          <p:cNvPr id="2060"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072"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C75E44"/>
          </a:solidFill>
          <a:ln w="38100" cap="rnd">
            <a:solidFill>
              <a:srgbClr val="C75E4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FB95520-4BAC-3B16-04D6-705D43322B72}"/>
              </a:ext>
            </a:extLst>
          </p:cNvPr>
          <p:cNvSpPr>
            <a:spLocks noGrp="1"/>
          </p:cNvSpPr>
          <p:nvPr>
            <p:ph idx="1"/>
          </p:nvPr>
        </p:nvSpPr>
        <p:spPr>
          <a:xfrm>
            <a:off x="572494" y="2071316"/>
            <a:ext cx="5866014" cy="4119172"/>
          </a:xfrm>
        </p:spPr>
        <p:txBody>
          <a:bodyPr anchor="t">
            <a:normAutofit fontScale="85000" lnSpcReduction="20000"/>
          </a:bodyPr>
          <a:lstStyle/>
          <a:p>
            <a:pPr>
              <a:lnSpc>
                <a:spcPct val="100000"/>
              </a:lnSpc>
            </a:pPr>
            <a:r>
              <a:rPr lang="en-US" dirty="0">
                <a:latin typeface="Amasis MT Pro Light" panose="02040304050005020304" pitchFamily="18" charset="0"/>
              </a:rPr>
              <a:t>At the end of the year, employers give employees a report showing how much they withheld in taxes. </a:t>
            </a:r>
          </a:p>
          <a:p>
            <a:pPr>
              <a:lnSpc>
                <a:spcPct val="100000"/>
              </a:lnSpc>
            </a:pPr>
            <a:r>
              <a:rPr lang="en-US" dirty="0">
                <a:latin typeface="Amasis MT Pro Light" panose="02040304050005020304" pitchFamily="18" charset="0"/>
              </a:rPr>
              <a:t>Earners then file a tax return with information about their wages that year. Deductions and exemptions are taken into account, and the amount of tax that should have been paid is adjusted. </a:t>
            </a:r>
          </a:p>
          <a:p>
            <a:pPr>
              <a:lnSpc>
                <a:spcPct val="100000"/>
              </a:lnSpc>
            </a:pPr>
            <a:r>
              <a:rPr lang="en-US" dirty="0">
                <a:latin typeface="Amasis MT Pro Light" panose="02040304050005020304" pitchFamily="18" charset="0"/>
              </a:rPr>
              <a:t>If you paid too much, you get a refund. If you paid too little, you must pay the remaining balance. </a:t>
            </a:r>
          </a:p>
          <a:p>
            <a:pPr>
              <a:lnSpc>
                <a:spcPct val="100000"/>
              </a:lnSpc>
            </a:pPr>
            <a:r>
              <a:rPr lang="en-US" dirty="0">
                <a:latin typeface="Amasis MT Pro Light" panose="02040304050005020304" pitchFamily="18" charset="0"/>
              </a:rPr>
              <a:t>All tax returns must be filed by April 15</a:t>
            </a:r>
            <a:r>
              <a:rPr lang="en-US" baseline="30000" dirty="0">
                <a:latin typeface="Amasis MT Pro Light" panose="02040304050005020304" pitchFamily="18" charset="0"/>
              </a:rPr>
              <a:t>th</a:t>
            </a:r>
            <a:endParaRPr lang="en-US" dirty="0">
              <a:latin typeface="Amasis MT Pro Light" panose="02040304050005020304" pitchFamily="18" charset="0"/>
            </a:endParaRPr>
          </a:p>
          <a:p>
            <a:pPr marL="0" indent="0">
              <a:lnSpc>
                <a:spcPct val="100000"/>
              </a:lnSpc>
              <a:buNone/>
            </a:pPr>
            <a:endParaRPr lang="en-US" dirty="0"/>
          </a:p>
        </p:txBody>
      </p:sp>
      <p:pic>
        <p:nvPicPr>
          <p:cNvPr id="2050" name="Picture 2" descr="Petition · Change National Tax Day · Change.org">
            <a:extLst>
              <a:ext uri="{FF2B5EF4-FFF2-40B4-BE49-F238E27FC236}">
                <a16:creationId xmlns:a16="http://schemas.microsoft.com/office/drawing/2014/main" id="{B13EA20E-066A-F686-6686-3B77D2FF8CE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219" r="24666" b="2"/>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Pacific NW Federal Credit Union">
            <a:extLst>
              <a:ext uri="{FF2B5EF4-FFF2-40B4-BE49-F238E27FC236}">
                <a16:creationId xmlns:a16="http://schemas.microsoft.com/office/drawing/2014/main" id="{73294416-E250-8B97-8230-501AFB24A7D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77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0"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3092" name="Rectangle 3091">
            <a:extLst>
              <a:ext uri="{FF2B5EF4-FFF2-40B4-BE49-F238E27FC236}">
                <a16:creationId xmlns:a16="http://schemas.microsoft.com/office/drawing/2014/main" id="{8A94871E-96FC-4ADE-815B-41A636E34F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6DFBCD-5404-4786-6DF6-E97904D5795D}"/>
              </a:ext>
            </a:extLst>
          </p:cNvPr>
          <p:cNvSpPr>
            <a:spLocks noGrp="1"/>
          </p:cNvSpPr>
          <p:nvPr>
            <p:ph type="title"/>
          </p:nvPr>
        </p:nvSpPr>
        <p:spPr>
          <a:xfrm>
            <a:off x="640080" y="320040"/>
            <a:ext cx="6692827" cy="3892669"/>
          </a:xfrm>
        </p:spPr>
        <p:txBody>
          <a:bodyPr vert="horz" lIns="91440" tIns="45720" rIns="91440" bIns="45720" rtlCol="0" anchor="b">
            <a:normAutofit/>
          </a:bodyPr>
          <a:lstStyle/>
          <a:p>
            <a:r>
              <a:rPr lang="en-US" sz="8000" dirty="0"/>
              <a:t>Where do my taxes go?</a:t>
            </a:r>
          </a:p>
        </p:txBody>
      </p:sp>
      <p:sp>
        <p:nvSpPr>
          <p:cNvPr id="3094"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562" y="4409267"/>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EBD54"/>
          </a:solidFill>
          <a:ln w="38100" cap="rnd">
            <a:solidFill>
              <a:srgbClr val="FEBD5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descr="Most of the Budget Goes Toward Defense, Social Security, and Major Health Programs">
            <a:extLst>
              <a:ext uri="{FF2B5EF4-FFF2-40B4-BE49-F238E27FC236}">
                <a16:creationId xmlns:a16="http://schemas.microsoft.com/office/drawing/2014/main" id="{E38126B7-DF71-60B0-EBD6-AA734EFFA748}"/>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406"/>
          <a:stretch/>
        </p:blipFill>
        <p:spPr bwMode="auto">
          <a:xfrm>
            <a:off x="7877846" y="-1"/>
            <a:ext cx="3897593" cy="674907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E691AB0-5DCD-7378-E6CC-214FF458DFE8}"/>
              </a:ext>
            </a:extLst>
          </p:cNvPr>
          <p:cNvSpPr txBox="1"/>
          <p:nvPr/>
        </p:nvSpPr>
        <p:spPr>
          <a:xfrm>
            <a:off x="2710249" y="6262678"/>
            <a:ext cx="5074508" cy="369332"/>
          </a:xfrm>
          <a:prstGeom prst="rect">
            <a:avLst/>
          </a:prstGeom>
          <a:noFill/>
        </p:spPr>
        <p:txBody>
          <a:bodyPr wrap="square" rtlCol="0">
            <a:spAutoFit/>
          </a:bodyPr>
          <a:lstStyle/>
          <a:p>
            <a:r>
              <a:rPr lang="en-US" dirty="0">
                <a:hlinkClick r:id="rId3"/>
              </a:rPr>
              <a:t>https://www.cbpp.org/research/federal-budget/where-do-our-federal-tax-dollars-go</a:t>
            </a:r>
            <a:r>
              <a:rPr lang="en-US" dirty="0"/>
              <a:t> </a:t>
            </a:r>
          </a:p>
        </p:txBody>
      </p:sp>
      <p:pic>
        <p:nvPicPr>
          <p:cNvPr id="7" name="Picture 4" descr="Pacific NW Federal Credit Union">
            <a:extLst>
              <a:ext uri="{FF2B5EF4-FFF2-40B4-BE49-F238E27FC236}">
                <a16:creationId xmlns:a16="http://schemas.microsoft.com/office/drawing/2014/main" id="{62238A26-682F-5A97-E208-7F94E5AD2CF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280" y="6545650"/>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9453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A3A055F-76D7-3096-098B-558AC7DEEC1A}"/>
              </a:ext>
            </a:extLst>
          </p:cNvPr>
          <p:cNvSpPr>
            <a:spLocks noGrp="1"/>
          </p:cNvSpPr>
          <p:nvPr>
            <p:ph type="title"/>
          </p:nvPr>
        </p:nvSpPr>
        <p:spPr>
          <a:xfrm>
            <a:off x="729084" y="606998"/>
            <a:ext cx="4368602" cy="1956841"/>
          </a:xfrm>
        </p:spPr>
        <p:txBody>
          <a:bodyPr anchor="b">
            <a:normAutofit/>
          </a:bodyPr>
          <a:lstStyle/>
          <a:p>
            <a:pPr>
              <a:lnSpc>
                <a:spcPct val="90000"/>
              </a:lnSpc>
            </a:pPr>
            <a:r>
              <a:rPr lang="en-US" sz="4800" dirty="0"/>
              <a:t>State and local Taxes</a:t>
            </a:r>
          </a:p>
        </p:txBody>
      </p:sp>
      <p:sp>
        <p:nvSpPr>
          <p:cNvPr id="1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6F9ACC"/>
          </a:solidFill>
          <a:ln w="38100" cap="rnd">
            <a:solidFill>
              <a:srgbClr val="6F9ACC"/>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B813D70-BDA0-4D45-9F57-03E817BE5C88}"/>
              </a:ext>
            </a:extLst>
          </p:cNvPr>
          <p:cNvSpPr>
            <a:spLocks noGrp="1"/>
          </p:cNvSpPr>
          <p:nvPr>
            <p:ph idx="1"/>
          </p:nvPr>
        </p:nvSpPr>
        <p:spPr>
          <a:xfrm>
            <a:off x="471550" y="2687028"/>
            <a:ext cx="4626136" cy="3957668"/>
          </a:xfrm>
        </p:spPr>
        <p:txBody>
          <a:bodyPr>
            <a:normAutofit fontScale="92500" lnSpcReduction="10000"/>
          </a:bodyPr>
          <a:lstStyle/>
          <a:p>
            <a:pPr marL="0" indent="0">
              <a:lnSpc>
                <a:spcPct val="100000"/>
              </a:lnSpc>
              <a:buNone/>
            </a:pPr>
            <a:r>
              <a:rPr lang="en-US" dirty="0">
                <a:latin typeface="Amasis MT Pro Light" panose="02040304050005020304" pitchFamily="18" charset="0"/>
              </a:rPr>
              <a:t>We pay state taxes to cover the needs of:</a:t>
            </a:r>
          </a:p>
          <a:p>
            <a:pPr>
              <a:lnSpc>
                <a:spcPct val="100000"/>
              </a:lnSpc>
            </a:pPr>
            <a:r>
              <a:rPr lang="en-US" dirty="0">
                <a:latin typeface="Amasis MT Pro Light" panose="02040304050005020304" pitchFamily="18" charset="0"/>
              </a:rPr>
              <a:t>The state of Oregon</a:t>
            </a:r>
          </a:p>
          <a:p>
            <a:pPr>
              <a:lnSpc>
                <a:spcPct val="100000"/>
              </a:lnSpc>
            </a:pPr>
            <a:r>
              <a:rPr lang="en-US" dirty="0">
                <a:latin typeface="Amasis MT Pro Light" panose="02040304050005020304" pitchFamily="18" charset="0"/>
              </a:rPr>
              <a:t>Multnomah County</a:t>
            </a:r>
          </a:p>
          <a:p>
            <a:pPr>
              <a:lnSpc>
                <a:spcPct val="100000"/>
              </a:lnSpc>
            </a:pPr>
            <a:r>
              <a:rPr lang="en-US" dirty="0">
                <a:latin typeface="Amasis MT Pro Light" panose="02040304050005020304" pitchFamily="18" charset="0"/>
              </a:rPr>
              <a:t>The city of Portland</a:t>
            </a:r>
          </a:p>
          <a:p>
            <a:pPr>
              <a:lnSpc>
                <a:spcPct val="100000"/>
              </a:lnSpc>
            </a:pPr>
            <a:r>
              <a:rPr lang="en-US" dirty="0">
                <a:latin typeface="Amasis MT Pro Light" panose="02040304050005020304" pitchFamily="18" charset="0"/>
              </a:rPr>
              <a:t>Portland Public Schools</a:t>
            </a:r>
          </a:p>
          <a:p>
            <a:pPr marL="0" indent="0">
              <a:lnSpc>
                <a:spcPct val="100000"/>
              </a:lnSpc>
              <a:buNone/>
            </a:pPr>
            <a:r>
              <a:rPr lang="en-US" dirty="0">
                <a:latin typeface="Amasis MT Pro Light" panose="02040304050005020304" pitchFamily="18" charset="0"/>
              </a:rPr>
              <a:t>These taxes pay for services within the state, county, city and school district. </a:t>
            </a:r>
          </a:p>
        </p:txBody>
      </p:sp>
      <p:pic>
        <p:nvPicPr>
          <p:cNvPr id="5" name="Picture 4" descr="A railroad extending through the desert">
            <a:extLst>
              <a:ext uri="{FF2B5EF4-FFF2-40B4-BE49-F238E27FC236}">
                <a16:creationId xmlns:a16="http://schemas.microsoft.com/office/drawing/2014/main" id="{30C296CE-60D1-F64D-0E0C-D1798DC912E7}"/>
              </a:ext>
            </a:extLst>
          </p:cNvPr>
          <p:cNvPicPr>
            <a:picLocks noChangeAspect="1"/>
          </p:cNvPicPr>
          <p:nvPr/>
        </p:nvPicPr>
        <p:blipFill rotWithShape="1">
          <a:blip r:embed="rId2"/>
          <a:srcRect t="2024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4" name="Picture 4" descr="Pacific NW Federal Credit Union">
            <a:extLst>
              <a:ext uri="{FF2B5EF4-FFF2-40B4-BE49-F238E27FC236}">
                <a16:creationId xmlns:a16="http://schemas.microsoft.com/office/drawing/2014/main" id="{7E5A5768-B47D-590F-3217-66035BA1F20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08184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0FAAB8-BB53-5D13-59A8-001F65B1DC61}"/>
              </a:ext>
            </a:extLst>
          </p:cNvPr>
          <p:cNvSpPr>
            <a:spLocks noGrp="1"/>
          </p:cNvSpPr>
          <p:nvPr>
            <p:ph type="title"/>
          </p:nvPr>
        </p:nvSpPr>
        <p:spPr>
          <a:xfrm>
            <a:off x="640080" y="325370"/>
            <a:ext cx="6894576" cy="1784538"/>
          </a:xfrm>
        </p:spPr>
        <p:txBody>
          <a:bodyPr anchor="b">
            <a:normAutofit/>
          </a:bodyPr>
          <a:lstStyle/>
          <a:p>
            <a:r>
              <a:rPr lang="en-US" sz="7200" dirty="0"/>
              <a:t>State Taxes</a:t>
            </a:r>
          </a:p>
        </p:txBody>
      </p:sp>
      <p:sp>
        <p:nvSpPr>
          <p:cNvPr id="18"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5BA3F4"/>
          </a:solidFill>
          <a:ln w="38100" cap="rnd">
            <a:solidFill>
              <a:srgbClr val="5BA3F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EBD6F42-3D28-E67F-F11E-F193C9EA662C}"/>
              </a:ext>
            </a:extLst>
          </p:cNvPr>
          <p:cNvSpPr>
            <a:spLocks noGrp="1"/>
          </p:cNvSpPr>
          <p:nvPr>
            <p:ph idx="1"/>
          </p:nvPr>
        </p:nvSpPr>
        <p:spPr>
          <a:xfrm>
            <a:off x="640080" y="2522258"/>
            <a:ext cx="7294880" cy="4263210"/>
          </a:xfrm>
        </p:spPr>
        <p:txBody>
          <a:bodyPr>
            <a:normAutofit fontScale="85000" lnSpcReduction="20000"/>
          </a:bodyPr>
          <a:lstStyle/>
          <a:p>
            <a:pPr>
              <a:lnSpc>
                <a:spcPct val="100000"/>
              </a:lnSpc>
            </a:pPr>
            <a:r>
              <a:rPr lang="en-US" sz="3200" dirty="0">
                <a:latin typeface="Amasis MT Pro Light" panose="02040304050005020304" pitchFamily="18" charset="0"/>
              </a:rPr>
              <a:t>Sales Tax: Tax on goods sold within the state</a:t>
            </a:r>
          </a:p>
          <a:p>
            <a:pPr>
              <a:lnSpc>
                <a:spcPct val="100000"/>
              </a:lnSpc>
            </a:pPr>
            <a:r>
              <a:rPr lang="en-US" sz="3200" dirty="0">
                <a:latin typeface="Amasis MT Pro Light" panose="02040304050005020304" pitchFamily="18" charset="0"/>
              </a:rPr>
              <a:t>Excise Tax: Tax on specific items. Examples include cigarettes, alcohol, and gasoline. This tax is also known as the “Sin Tax.” </a:t>
            </a:r>
          </a:p>
          <a:p>
            <a:pPr>
              <a:lnSpc>
                <a:spcPct val="100000"/>
              </a:lnSpc>
            </a:pPr>
            <a:r>
              <a:rPr lang="en-US" sz="3200" dirty="0">
                <a:latin typeface="Amasis MT Pro Light" panose="02040304050005020304" pitchFamily="18" charset="0"/>
              </a:rPr>
              <a:t>State Income Tax: The Earnings of people living in the state are taxed. </a:t>
            </a:r>
          </a:p>
          <a:p>
            <a:pPr>
              <a:lnSpc>
                <a:spcPct val="100000"/>
              </a:lnSpc>
            </a:pPr>
            <a:r>
              <a:rPr lang="en-US" sz="3200" dirty="0">
                <a:latin typeface="Amasis MT Pro Light" panose="02040304050005020304" pitchFamily="18" charset="0"/>
              </a:rPr>
              <a:t>Corporate Income Tax: Corporations in the state are taxed.</a:t>
            </a:r>
          </a:p>
          <a:p>
            <a:pPr marL="0" indent="0">
              <a:lnSpc>
                <a:spcPct val="100000"/>
              </a:lnSpc>
              <a:buNone/>
            </a:pPr>
            <a:r>
              <a:rPr lang="en-US" sz="3200" b="1" dirty="0">
                <a:latin typeface="Amasis MT Pro Light" panose="02040304050005020304" pitchFamily="18" charset="0"/>
              </a:rPr>
              <a:t>Interesting Fact: </a:t>
            </a:r>
            <a:r>
              <a:rPr lang="en-US" sz="3200" dirty="0">
                <a:latin typeface="Amasis MT Pro Light" panose="02040304050005020304" pitchFamily="18" charset="0"/>
              </a:rPr>
              <a:t>Oregon is one of five states without a sales tax. Can anyone name the other four states that also have no sales tax?</a:t>
            </a:r>
          </a:p>
        </p:txBody>
      </p:sp>
      <p:pic>
        <p:nvPicPr>
          <p:cNvPr id="19" name="Picture 4" descr="Magnifying glass showing decling performance">
            <a:extLst>
              <a:ext uri="{FF2B5EF4-FFF2-40B4-BE49-F238E27FC236}">
                <a16:creationId xmlns:a16="http://schemas.microsoft.com/office/drawing/2014/main" id="{FF228A0C-EFFF-E545-0847-EDD27D9F2D08}"/>
              </a:ext>
            </a:extLst>
          </p:cNvPr>
          <p:cNvPicPr>
            <a:picLocks noChangeAspect="1"/>
          </p:cNvPicPr>
          <p:nvPr/>
        </p:nvPicPr>
        <p:blipFill rotWithShape="1">
          <a:blip r:embed="rId2"/>
          <a:srcRect l="15005" r="45569" b="-1"/>
          <a:stretch/>
        </p:blipFill>
        <p:spPr>
          <a:xfrm>
            <a:off x="8141399"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4" name="Picture 4" descr="Pacific NW Federal Credit Union">
            <a:extLst>
              <a:ext uri="{FF2B5EF4-FFF2-40B4-BE49-F238E27FC236}">
                <a16:creationId xmlns:a16="http://schemas.microsoft.com/office/drawing/2014/main" id="{5E4CF13E-B5F3-9CF7-0416-651DA972D2E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437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11158A-CB8A-2E92-D6D4-9EAE4AB18F38}"/>
              </a:ext>
            </a:extLst>
          </p:cNvPr>
          <p:cNvSpPr>
            <a:spLocks noGrp="1"/>
          </p:cNvSpPr>
          <p:nvPr>
            <p:ph type="title"/>
          </p:nvPr>
        </p:nvSpPr>
        <p:spPr>
          <a:xfrm>
            <a:off x="599440" y="325369"/>
            <a:ext cx="4368602" cy="1956841"/>
          </a:xfrm>
        </p:spPr>
        <p:txBody>
          <a:bodyPr anchor="b">
            <a:normAutofit/>
          </a:bodyPr>
          <a:lstStyle/>
          <a:p>
            <a:r>
              <a:rPr lang="en-US" sz="6600"/>
              <a:t>What are taxes?</a:t>
            </a:r>
          </a:p>
        </p:txBody>
      </p:sp>
      <p:sp>
        <p:nvSpPr>
          <p:cNvPr id="1033"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D89F5B"/>
          </a:solidFill>
          <a:ln w="38100" cap="rnd">
            <a:solidFill>
              <a:srgbClr val="D89F5B"/>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B07789E-823F-A511-3E6F-CEFA3835407E}"/>
              </a:ext>
            </a:extLst>
          </p:cNvPr>
          <p:cNvSpPr>
            <a:spLocks noGrp="1"/>
          </p:cNvSpPr>
          <p:nvPr>
            <p:ph idx="1"/>
          </p:nvPr>
        </p:nvSpPr>
        <p:spPr>
          <a:xfrm>
            <a:off x="546662" y="2649130"/>
            <a:ext cx="4765040" cy="3883501"/>
          </a:xfrm>
        </p:spPr>
        <p:txBody>
          <a:bodyPr>
            <a:noAutofit/>
          </a:bodyPr>
          <a:lstStyle/>
          <a:p>
            <a:pPr>
              <a:lnSpc>
                <a:spcPct val="100000"/>
              </a:lnSpc>
            </a:pPr>
            <a:r>
              <a:rPr lang="en-US" sz="2000" b="1" dirty="0">
                <a:latin typeface="Amasis MT Pro Light" panose="02040304050005020304" pitchFamily="18" charset="0"/>
              </a:rPr>
              <a:t>Taxes are payments people are required to pay to local, state and national governments. </a:t>
            </a:r>
          </a:p>
          <a:p>
            <a:pPr>
              <a:lnSpc>
                <a:spcPct val="100000"/>
              </a:lnSpc>
            </a:pPr>
            <a:r>
              <a:rPr lang="en-US" sz="2000" b="1" dirty="0">
                <a:latin typeface="Amasis MT Pro Light" panose="02040304050005020304" pitchFamily="18" charset="0"/>
              </a:rPr>
              <a:t>Taxes are used to pay for services provided by government, such as:</a:t>
            </a:r>
          </a:p>
          <a:p>
            <a:pPr lvl="1">
              <a:lnSpc>
                <a:spcPct val="100000"/>
              </a:lnSpc>
            </a:pPr>
            <a:r>
              <a:rPr lang="en-US" sz="2000" b="1" dirty="0">
                <a:latin typeface="Amasis MT Pro Light" panose="02040304050005020304" pitchFamily="18" charset="0"/>
              </a:rPr>
              <a:t>Schools</a:t>
            </a:r>
          </a:p>
          <a:p>
            <a:pPr lvl="1">
              <a:lnSpc>
                <a:spcPct val="100000"/>
              </a:lnSpc>
            </a:pPr>
            <a:r>
              <a:rPr lang="en-US" sz="2000" b="1" dirty="0">
                <a:latin typeface="Amasis MT Pro Light" panose="02040304050005020304" pitchFamily="18" charset="0"/>
              </a:rPr>
              <a:t>Defense</a:t>
            </a:r>
          </a:p>
          <a:p>
            <a:pPr lvl="1">
              <a:lnSpc>
                <a:spcPct val="100000"/>
              </a:lnSpc>
            </a:pPr>
            <a:r>
              <a:rPr lang="en-US" sz="2000" b="1" dirty="0">
                <a:latin typeface="Amasis MT Pro Light" panose="02040304050005020304" pitchFamily="18" charset="0"/>
              </a:rPr>
              <a:t>Roads</a:t>
            </a:r>
          </a:p>
          <a:p>
            <a:pPr lvl="1">
              <a:lnSpc>
                <a:spcPct val="100000"/>
              </a:lnSpc>
            </a:pPr>
            <a:r>
              <a:rPr lang="en-US" sz="2000" b="1" dirty="0">
                <a:latin typeface="Amasis MT Pro Light" panose="02040304050005020304" pitchFamily="18" charset="0"/>
              </a:rPr>
              <a:t>Police</a:t>
            </a:r>
          </a:p>
          <a:p>
            <a:pPr lvl="1">
              <a:lnSpc>
                <a:spcPct val="100000"/>
              </a:lnSpc>
            </a:pPr>
            <a:r>
              <a:rPr lang="en-US" sz="2000" b="1" dirty="0">
                <a:latin typeface="Amasis MT Pro Light" panose="02040304050005020304" pitchFamily="18" charset="0"/>
              </a:rPr>
              <a:t>Etc. </a:t>
            </a:r>
          </a:p>
        </p:txBody>
      </p:sp>
      <p:pic>
        <p:nvPicPr>
          <p:cNvPr id="1026" name="Picture 2" descr="3 Ways to Pay Less Taxes in 2023 | Kiplinger">
            <a:extLst>
              <a:ext uri="{FF2B5EF4-FFF2-40B4-BE49-F238E27FC236}">
                <a16:creationId xmlns:a16="http://schemas.microsoft.com/office/drawing/2014/main" id="{866ED0C5-B0AF-2EE8-3645-F384C22B7FA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638" r="2594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pic>
        <p:nvPicPr>
          <p:cNvPr id="4" name="Picture 4" descr="Pacific NW Federal Credit Union">
            <a:extLst>
              <a:ext uri="{FF2B5EF4-FFF2-40B4-BE49-F238E27FC236}">
                <a16:creationId xmlns:a16="http://schemas.microsoft.com/office/drawing/2014/main" id="{85DD70E3-F8C1-22C2-5CE7-B712D4E904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54541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8ACA66-329A-AE84-4EE0-79AE18591B71}"/>
              </a:ext>
            </a:extLst>
          </p:cNvPr>
          <p:cNvSpPr>
            <a:spLocks noGrp="1"/>
          </p:cNvSpPr>
          <p:nvPr>
            <p:ph type="title"/>
          </p:nvPr>
        </p:nvSpPr>
        <p:spPr>
          <a:xfrm>
            <a:off x="640080" y="325369"/>
            <a:ext cx="4368602" cy="1956841"/>
          </a:xfrm>
        </p:spPr>
        <p:txBody>
          <a:bodyPr anchor="b">
            <a:normAutofit/>
          </a:bodyPr>
          <a:lstStyle/>
          <a:p>
            <a:pPr>
              <a:lnSpc>
                <a:spcPct val="90000"/>
              </a:lnSpc>
            </a:pPr>
            <a:r>
              <a:rPr lang="en-US" sz="6600"/>
              <a:t>The other four states are….</a:t>
            </a:r>
          </a:p>
        </p:txBody>
      </p:sp>
      <p:sp>
        <p:nvSpPr>
          <p:cNvPr id="1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FDA893"/>
          </a:solidFill>
          <a:ln w="38100" cap="rnd">
            <a:solidFill>
              <a:srgbClr val="FDA893"/>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4F716B1-1047-668A-3142-5509848A15C9}"/>
              </a:ext>
            </a:extLst>
          </p:cNvPr>
          <p:cNvSpPr>
            <a:spLocks noGrp="1"/>
          </p:cNvSpPr>
          <p:nvPr>
            <p:ph idx="1"/>
          </p:nvPr>
        </p:nvSpPr>
        <p:spPr>
          <a:xfrm>
            <a:off x="534057" y="2794001"/>
            <a:ext cx="4243589" cy="3600380"/>
          </a:xfrm>
        </p:spPr>
        <p:txBody>
          <a:bodyPr>
            <a:normAutofit/>
          </a:bodyPr>
          <a:lstStyle/>
          <a:p>
            <a:pPr marL="0" indent="0">
              <a:buNone/>
            </a:pPr>
            <a:r>
              <a:rPr lang="en-US" sz="3600" dirty="0">
                <a:latin typeface="Amasis MT Pro Light" panose="02040304050005020304" pitchFamily="18" charset="0"/>
              </a:rPr>
              <a:t>Alaska</a:t>
            </a:r>
          </a:p>
          <a:p>
            <a:pPr marL="0" indent="0">
              <a:buNone/>
            </a:pPr>
            <a:r>
              <a:rPr lang="en-US" sz="3600" dirty="0">
                <a:latin typeface="Amasis MT Pro Light" panose="02040304050005020304" pitchFamily="18" charset="0"/>
              </a:rPr>
              <a:t>Delaware</a:t>
            </a:r>
          </a:p>
          <a:p>
            <a:pPr marL="0" indent="0">
              <a:buNone/>
            </a:pPr>
            <a:r>
              <a:rPr lang="en-US" sz="3600" dirty="0">
                <a:latin typeface="Amasis MT Pro Light" panose="02040304050005020304" pitchFamily="18" charset="0"/>
              </a:rPr>
              <a:t>Montana</a:t>
            </a:r>
          </a:p>
          <a:p>
            <a:pPr marL="0" indent="0">
              <a:buNone/>
            </a:pPr>
            <a:r>
              <a:rPr lang="en-US" sz="3600" dirty="0">
                <a:latin typeface="Amasis MT Pro Light" panose="02040304050005020304" pitchFamily="18" charset="0"/>
              </a:rPr>
              <a:t>New Hampshire</a:t>
            </a:r>
          </a:p>
        </p:txBody>
      </p:sp>
      <p:pic>
        <p:nvPicPr>
          <p:cNvPr id="5" name="Picture 4" descr="Snowcapped mountain and lake at sunset">
            <a:extLst>
              <a:ext uri="{FF2B5EF4-FFF2-40B4-BE49-F238E27FC236}">
                <a16:creationId xmlns:a16="http://schemas.microsoft.com/office/drawing/2014/main" id="{1C9D2D71-7FC4-2A1A-2AA9-3B3710A82BC7}"/>
              </a:ext>
            </a:extLst>
          </p:cNvPr>
          <p:cNvPicPr>
            <a:picLocks noChangeAspect="1"/>
          </p:cNvPicPr>
          <p:nvPr/>
        </p:nvPicPr>
        <p:blipFill rotWithShape="1">
          <a:blip r:embed="rId2"/>
          <a:srcRect l="7428" r="3615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6" name="Picture 4" descr="Pacific NW Federal Credit Union">
            <a:extLst>
              <a:ext uri="{FF2B5EF4-FFF2-40B4-BE49-F238E27FC236}">
                <a16:creationId xmlns:a16="http://schemas.microsoft.com/office/drawing/2014/main" id="{773924BE-8F9E-DA9A-BDB4-DDCB4D27974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44105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44B765-EBA0-3AE9-8DD2-817AEFBA654C}"/>
              </a:ext>
            </a:extLst>
          </p:cNvPr>
          <p:cNvSpPr>
            <a:spLocks noGrp="1"/>
          </p:cNvSpPr>
          <p:nvPr>
            <p:ph type="title"/>
          </p:nvPr>
        </p:nvSpPr>
        <p:spPr>
          <a:xfrm>
            <a:off x="640080" y="325370"/>
            <a:ext cx="6894576" cy="1784538"/>
          </a:xfrm>
        </p:spPr>
        <p:txBody>
          <a:bodyPr anchor="b">
            <a:normAutofit/>
          </a:bodyPr>
          <a:lstStyle/>
          <a:p>
            <a:r>
              <a:rPr lang="en-US" sz="7200"/>
              <a:t>How Oregon Spends Taxes</a:t>
            </a:r>
          </a:p>
        </p:txBody>
      </p:sp>
      <p:sp>
        <p:nvSpPr>
          <p:cNvPr id="1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B49767"/>
          </a:solidFill>
          <a:ln w="38100" cap="rnd">
            <a:solidFill>
              <a:srgbClr val="B49767"/>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95BF8E9-7092-6FFD-C32F-044F6110C2E9}"/>
              </a:ext>
            </a:extLst>
          </p:cNvPr>
          <p:cNvSpPr>
            <a:spLocks noGrp="1"/>
          </p:cNvSpPr>
          <p:nvPr>
            <p:ph idx="1"/>
          </p:nvPr>
        </p:nvSpPr>
        <p:spPr>
          <a:xfrm>
            <a:off x="640079" y="2708307"/>
            <a:ext cx="7089900" cy="4048092"/>
          </a:xfrm>
        </p:spPr>
        <p:txBody>
          <a:bodyPr>
            <a:normAutofit fontScale="92500" lnSpcReduction="10000"/>
          </a:bodyPr>
          <a:lstStyle/>
          <a:p>
            <a:pPr marL="0" indent="0">
              <a:buNone/>
            </a:pPr>
            <a:r>
              <a:rPr lang="en-US" dirty="0">
                <a:latin typeface="Amasis MT Pro Light" panose="02040304050005020304" pitchFamily="18" charset="0"/>
              </a:rPr>
              <a:t>Go to the link below. Click through different areas of spending that interest you. You might be surprised what departments get a large budget and what areas of spending get a smaller budget. </a:t>
            </a:r>
          </a:p>
          <a:p>
            <a:pPr marL="0" indent="0">
              <a:buNone/>
            </a:pPr>
            <a:r>
              <a:rPr lang="en-US" dirty="0">
                <a:latin typeface="Amasis MT Pro Light" panose="02040304050005020304" pitchFamily="18" charset="0"/>
                <a:hlinkClick r:id="rId2"/>
              </a:rPr>
              <a:t>https://www.oregon.gov/transparency/pages/revenue.aspx</a:t>
            </a:r>
            <a:r>
              <a:rPr lang="en-US" dirty="0">
                <a:latin typeface="Amasis MT Pro Light" panose="02040304050005020304" pitchFamily="18" charset="0"/>
              </a:rPr>
              <a:t> </a:t>
            </a:r>
          </a:p>
          <a:p>
            <a:pPr marL="0" indent="0">
              <a:buNone/>
            </a:pPr>
            <a:r>
              <a:rPr lang="en-US" dirty="0">
                <a:latin typeface="Amasis MT Pro Light" panose="02040304050005020304" pitchFamily="18" charset="0"/>
              </a:rPr>
              <a:t>One thing is clear? </a:t>
            </a:r>
            <a:br>
              <a:rPr lang="en-US" dirty="0">
                <a:latin typeface="Amasis MT Pro Light" panose="02040304050005020304" pitchFamily="18" charset="0"/>
              </a:rPr>
            </a:br>
            <a:r>
              <a:rPr lang="en-US" dirty="0">
                <a:latin typeface="Amasis MT Pro Light" panose="02040304050005020304" pitchFamily="18" charset="0"/>
              </a:rPr>
              <a:t>It takes a LOT of money and departments to run a state! </a:t>
            </a:r>
          </a:p>
        </p:txBody>
      </p:sp>
      <p:pic>
        <p:nvPicPr>
          <p:cNvPr id="5" name="Picture 4" descr="Houses in a subdivision">
            <a:extLst>
              <a:ext uri="{FF2B5EF4-FFF2-40B4-BE49-F238E27FC236}">
                <a16:creationId xmlns:a16="http://schemas.microsoft.com/office/drawing/2014/main" id="{6110FB71-A1CD-49FB-6426-2BB75D3082BE}"/>
              </a:ext>
            </a:extLst>
          </p:cNvPr>
          <p:cNvPicPr>
            <a:picLocks noChangeAspect="1"/>
          </p:cNvPicPr>
          <p:nvPr/>
        </p:nvPicPr>
        <p:blipFill rotWithShape="1">
          <a:blip r:embed="rId3"/>
          <a:srcRect l="36185" r="24389" b="-1"/>
          <a:stretch/>
        </p:blipFill>
        <p:spPr>
          <a:xfrm>
            <a:off x="8141399"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4" name="Picture 4" descr="Pacific NW Federal Credit Union">
            <a:extLst>
              <a:ext uri="{FF2B5EF4-FFF2-40B4-BE49-F238E27FC236}">
                <a16:creationId xmlns:a16="http://schemas.microsoft.com/office/drawing/2014/main" id="{EE2332AC-5ECE-AC71-80F9-16B7FD44440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5212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47B6BBF-09F2-4A29-AE4E-3771E29248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F16CE0-6262-6A78-6766-53337C3B911D}"/>
              </a:ext>
            </a:extLst>
          </p:cNvPr>
          <p:cNvSpPr>
            <a:spLocks noGrp="1"/>
          </p:cNvSpPr>
          <p:nvPr>
            <p:ph type="title"/>
          </p:nvPr>
        </p:nvSpPr>
        <p:spPr>
          <a:xfrm>
            <a:off x="635000" y="634029"/>
            <a:ext cx="10921640" cy="1314698"/>
          </a:xfrm>
        </p:spPr>
        <p:txBody>
          <a:bodyPr anchor="ctr">
            <a:normAutofit/>
          </a:bodyPr>
          <a:lstStyle/>
          <a:p>
            <a:pPr algn="ctr"/>
            <a:r>
              <a:rPr lang="en-US" sz="7200"/>
              <a:t>Questions? </a:t>
            </a:r>
          </a:p>
        </p:txBody>
      </p:sp>
      <p:sp>
        <p:nvSpPr>
          <p:cNvPr id="13" name="Rectangle 22">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648305" y="2241737"/>
            <a:ext cx="10900219" cy="18288"/>
          </a:xfrm>
          <a:custGeom>
            <a:avLst/>
            <a:gdLst>
              <a:gd name="connsiteX0" fmla="*/ 0 w 10900219"/>
              <a:gd name="connsiteY0" fmla="*/ 0 h 18288"/>
              <a:gd name="connsiteX1" fmla="*/ 463259 w 10900219"/>
              <a:gd name="connsiteY1" fmla="*/ 0 h 18288"/>
              <a:gd name="connsiteX2" fmla="*/ 1144523 w 10900219"/>
              <a:gd name="connsiteY2" fmla="*/ 0 h 18288"/>
              <a:gd name="connsiteX3" fmla="*/ 1934789 w 10900219"/>
              <a:gd name="connsiteY3" fmla="*/ 0 h 18288"/>
              <a:gd name="connsiteX4" fmla="*/ 2289046 w 10900219"/>
              <a:gd name="connsiteY4" fmla="*/ 0 h 18288"/>
              <a:gd name="connsiteX5" fmla="*/ 2643303 w 10900219"/>
              <a:gd name="connsiteY5" fmla="*/ 0 h 18288"/>
              <a:gd name="connsiteX6" fmla="*/ 3542571 w 10900219"/>
              <a:gd name="connsiteY6" fmla="*/ 0 h 18288"/>
              <a:gd name="connsiteX7" fmla="*/ 4223835 w 10900219"/>
              <a:gd name="connsiteY7" fmla="*/ 0 h 18288"/>
              <a:gd name="connsiteX8" fmla="*/ 4578092 w 10900219"/>
              <a:gd name="connsiteY8" fmla="*/ 0 h 18288"/>
              <a:gd name="connsiteX9" fmla="*/ 5259356 w 10900219"/>
              <a:gd name="connsiteY9" fmla="*/ 0 h 18288"/>
              <a:gd name="connsiteX10" fmla="*/ 6158624 w 10900219"/>
              <a:gd name="connsiteY10" fmla="*/ 0 h 18288"/>
              <a:gd name="connsiteX11" fmla="*/ 6730885 w 10900219"/>
              <a:gd name="connsiteY11" fmla="*/ 0 h 18288"/>
              <a:gd name="connsiteX12" fmla="*/ 7303147 w 10900219"/>
              <a:gd name="connsiteY12" fmla="*/ 0 h 18288"/>
              <a:gd name="connsiteX13" fmla="*/ 7984410 w 10900219"/>
              <a:gd name="connsiteY13" fmla="*/ 0 h 18288"/>
              <a:gd name="connsiteX14" fmla="*/ 8774676 w 10900219"/>
              <a:gd name="connsiteY14" fmla="*/ 0 h 18288"/>
              <a:gd name="connsiteX15" fmla="*/ 9564942 w 10900219"/>
              <a:gd name="connsiteY15" fmla="*/ 0 h 18288"/>
              <a:gd name="connsiteX16" fmla="*/ 10900219 w 10900219"/>
              <a:gd name="connsiteY16" fmla="*/ 0 h 18288"/>
              <a:gd name="connsiteX17" fmla="*/ 10900219 w 10900219"/>
              <a:gd name="connsiteY17" fmla="*/ 18288 h 18288"/>
              <a:gd name="connsiteX18" fmla="*/ 10436960 w 10900219"/>
              <a:gd name="connsiteY18" fmla="*/ 18288 h 18288"/>
              <a:gd name="connsiteX19" fmla="*/ 9537692 w 10900219"/>
              <a:gd name="connsiteY19" fmla="*/ 18288 h 18288"/>
              <a:gd name="connsiteX20" fmla="*/ 8856428 w 10900219"/>
              <a:gd name="connsiteY20" fmla="*/ 18288 h 18288"/>
              <a:gd name="connsiteX21" fmla="*/ 8502171 w 10900219"/>
              <a:gd name="connsiteY21" fmla="*/ 18288 h 18288"/>
              <a:gd name="connsiteX22" fmla="*/ 7820907 w 10900219"/>
              <a:gd name="connsiteY22" fmla="*/ 18288 h 18288"/>
              <a:gd name="connsiteX23" fmla="*/ 7248646 w 10900219"/>
              <a:gd name="connsiteY23" fmla="*/ 18288 h 18288"/>
              <a:gd name="connsiteX24" fmla="*/ 6676384 w 10900219"/>
              <a:gd name="connsiteY24" fmla="*/ 18288 h 18288"/>
              <a:gd name="connsiteX25" fmla="*/ 6104123 w 10900219"/>
              <a:gd name="connsiteY25" fmla="*/ 18288 h 18288"/>
              <a:gd name="connsiteX26" fmla="*/ 5531861 w 10900219"/>
              <a:gd name="connsiteY26" fmla="*/ 18288 h 18288"/>
              <a:gd name="connsiteX27" fmla="*/ 4741595 w 10900219"/>
              <a:gd name="connsiteY27" fmla="*/ 18288 h 18288"/>
              <a:gd name="connsiteX28" fmla="*/ 4060332 w 10900219"/>
              <a:gd name="connsiteY28" fmla="*/ 18288 h 18288"/>
              <a:gd name="connsiteX29" fmla="*/ 3706074 w 10900219"/>
              <a:gd name="connsiteY29" fmla="*/ 18288 h 18288"/>
              <a:gd name="connsiteX30" fmla="*/ 3133813 w 10900219"/>
              <a:gd name="connsiteY30" fmla="*/ 18288 h 18288"/>
              <a:gd name="connsiteX31" fmla="*/ 2343547 w 10900219"/>
              <a:gd name="connsiteY31" fmla="*/ 18288 h 18288"/>
              <a:gd name="connsiteX32" fmla="*/ 1880288 w 10900219"/>
              <a:gd name="connsiteY32" fmla="*/ 18288 h 18288"/>
              <a:gd name="connsiteX33" fmla="*/ 981020 w 10900219"/>
              <a:gd name="connsiteY33" fmla="*/ 18288 h 18288"/>
              <a:gd name="connsiteX34" fmla="*/ 0 w 10900219"/>
              <a:gd name="connsiteY34" fmla="*/ 18288 h 18288"/>
              <a:gd name="connsiteX35" fmla="*/ 0 w 10900219"/>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00219" h="18288" fill="none" extrusionOk="0">
                <a:moveTo>
                  <a:pt x="0" y="0"/>
                </a:moveTo>
                <a:cubicBezTo>
                  <a:pt x="118469" y="-6619"/>
                  <a:pt x="329397" y="-5525"/>
                  <a:pt x="463259" y="0"/>
                </a:cubicBezTo>
                <a:cubicBezTo>
                  <a:pt x="597121" y="5525"/>
                  <a:pt x="866598" y="4881"/>
                  <a:pt x="1144523" y="0"/>
                </a:cubicBezTo>
                <a:cubicBezTo>
                  <a:pt x="1422448" y="-4881"/>
                  <a:pt x="1761178" y="17159"/>
                  <a:pt x="1934789" y="0"/>
                </a:cubicBezTo>
                <a:cubicBezTo>
                  <a:pt x="2108400" y="-17159"/>
                  <a:pt x="2119134" y="-4032"/>
                  <a:pt x="2289046" y="0"/>
                </a:cubicBezTo>
                <a:cubicBezTo>
                  <a:pt x="2458958" y="4032"/>
                  <a:pt x="2472610" y="15385"/>
                  <a:pt x="2643303" y="0"/>
                </a:cubicBezTo>
                <a:cubicBezTo>
                  <a:pt x="2813996" y="-15385"/>
                  <a:pt x="3334189" y="-21234"/>
                  <a:pt x="3542571" y="0"/>
                </a:cubicBezTo>
                <a:cubicBezTo>
                  <a:pt x="3750953" y="21234"/>
                  <a:pt x="3991639" y="13212"/>
                  <a:pt x="4223835" y="0"/>
                </a:cubicBezTo>
                <a:cubicBezTo>
                  <a:pt x="4456031" y="-13212"/>
                  <a:pt x="4466914" y="13318"/>
                  <a:pt x="4578092" y="0"/>
                </a:cubicBezTo>
                <a:cubicBezTo>
                  <a:pt x="4689270" y="-13318"/>
                  <a:pt x="5120635" y="31363"/>
                  <a:pt x="5259356" y="0"/>
                </a:cubicBezTo>
                <a:cubicBezTo>
                  <a:pt x="5398077" y="-31363"/>
                  <a:pt x="5954119" y="-7091"/>
                  <a:pt x="6158624" y="0"/>
                </a:cubicBezTo>
                <a:cubicBezTo>
                  <a:pt x="6363129" y="7091"/>
                  <a:pt x="6535071" y="-8480"/>
                  <a:pt x="6730885" y="0"/>
                </a:cubicBezTo>
                <a:cubicBezTo>
                  <a:pt x="6926699" y="8480"/>
                  <a:pt x="7091018" y="19194"/>
                  <a:pt x="7303147" y="0"/>
                </a:cubicBezTo>
                <a:cubicBezTo>
                  <a:pt x="7515276" y="-19194"/>
                  <a:pt x="7840361" y="30755"/>
                  <a:pt x="7984410" y="0"/>
                </a:cubicBezTo>
                <a:cubicBezTo>
                  <a:pt x="8128459" y="-30755"/>
                  <a:pt x="8498590" y="39460"/>
                  <a:pt x="8774676" y="0"/>
                </a:cubicBezTo>
                <a:cubicBezTo>
                  <a:pt x="9050762" y="-39460"/>
                  <a:pt x="9204381" y="36508"/>
                  <a:pt x="9564942" y="0"/>
                </a:cubicBezTo>
                <a:cubicBezTo>
                  <a:pt x="9925503" y="-36508"/>
                  <a:pt x="10235542" y="59225"/>
                  <a:pt x="10900219" y="0"/>
                </a:cubicBezTo>
                <a:cubicBezTo>
                  <a:pt x="10900865" y="4451"/>
                  <a:pt x="10900709" y="9226"/>
                  <a:pt x="10900219" y="18288"/>
                </a:cubicBezTo>
                <a:cubicBezTo>
                  <a:pt x="10675942" y="21751"/>
                  <a:pt x="10609372" y="26977"/>
                  <a:pt x="10436960" y="18288"/>
                </a:cubicBezTo>
                <a:cubicBezTo>
                  <a:pt x="10264548" y="9599"/>
                  <a:pt x="9961150" y="-11074"/>
                  <a:pt x="9537692" y="18288"/>
                </a:cubicBezTo>
                <a:cubicBezTo>
                  <a:pt x="9114234" y="47650"/>
                  <a:pt x="9087386" y="35169"/>
                  <a:pt x="8856428" y="18288"/>
                </a:cubicBezTo>
                <a:cubicBezTo>
                  <a:pt x="8625470" y="1407"/>
                  <a:pt x="8634361" y="13786"/>
                  <a:pt x="8502171" y="18288"/>
                </a:cubicBezTo>
                <a:cubicBezTo>
                  <a:pt x="8369981" y="22790"/>
                  <a:pt x="8132296" y="22561"/>
                  <a:pt x="7820907" y="18288"/>
                </a:cubicBezTo>
                <a:cubicBezTo>
                  <a:pt x="7509518" y="14015"/>
                  <a:pt x="7432447" y="29431"/>
                  <a:pt x="7248646" y="18288"/>
                </a:cubicBezTo>
                <a:cubicBezTo>
                  <a:pt x="7064845" y="7145"/>
                  <a:pt x="6954380" y="2746"/>
                  <a:pt x="6676384" y="18288"/>
                </a:cubicBezTo>
                <a:cubicBezTo>
                  <a:pt x="6398388" y="33830"/>
                  <a:pt x="6292480" y="-4579"/>
                  <a:pt x="6104123" y="18288"/>
                </a:cubicBezTo>
                <a:cubicBezTo>
                  <a:pt x="5915766" y="41155"/>
                  <a:pt x="5703359" y="-8437"/>
                  <a:pt x="5531861" y="18288"/>
                </a:cubicBezTo>
                <a:cubicBezTo>
                  <a:pt x="5360363" y="45013"/>
                  <a:pt x="5056784" y="-12121"/>
                  <a:pt x="4741595" y="18288"/>
                </a:cubicBezTo>
                <a:cubicBezTo>
                  <a:pt x="4426406" y="48697"/>
                  <a:pt x="4364529" y="-10910"/>
                  <a:pt x="4060332" y="18288"/>
                </a:cubicBezTo>
                <a:cubicBezTo>
                  <a:pt x="3756135" y="47486"/>
                  <a:pt x="3816049" y="13364"/>
                  <a:pt x="3706074" y="18288"/>
                </a:cubicBezTo>
                <a:cubicBezTo>
                  <a:pt x="3596099" y="23212"/>
                  <a:pt x="3382238" y="37686"/>
                  <a:pt x="3133813" y="18288"/>
                </a:cubicBezTo>
                <a:cubicBezTo>
                  <a:pt x="2885388" y="-1110"/>
                  <a:pt x="2523125" y="15465"/>
                  <a:pt x="2343547" y="18288"/>
                </a:cubicBezTo>
                <a:cubicBezTo>
                  <a:pt x="2163969" y="21111"/>
                  <a:pt x="1985160" y="33196"/>
                  <a:pt x="1880288" y="18288"/>
                </a:cubicBezTo>
                <a:cubicBezTo>
                  <a:pt x="1775416" y="3380"/>
                  <a:pt x="1261751" y="-9914"/>
                  <a:pt x="981020" y="18288"/>
                </a:cubicBezTo>
                <a:cubicBezTo>
                  <a:pt x="700289" y="46490"/>
                  <a:pt x="314212" y="-15659"/>
                  <a:pt x="0" y="18288"/>
                </a:cubicBezTo>
                <a:cubicBezTo>
                  <a:pt x="-213" y="9468"/>
                  <a:pt x="187" y="4459"/>
                  <a:pt x="0" y="0"/>
                </a:cubicBezTo>
                <a:close/>
              </a:path>
              <a:path w="10900219" h="18288" stroke="0" extrusionOk="0">
                <a:moveTo>
                  <a:pt x="0" y="0"/>
                </a:moveTo>
                <a:cubicBezTo>
                  <a:pt x="269624" y="3698"/>
                  <a:pt x="383061" y="-5818"/>
                  <a:pt x="572261" y="0"/>
                </a:cubicBezTo>
                <a:cubicBezTo>
                  <a:pt x="761461" y="5818"/>
                  <a:pt x="826360" y="-1890"/>
                  <a:pt x="926519" y="0"/>
                </a:cubicBezTo>
                <a:cubicBezTo>
                  <a:pt x="1026678" y="1890"/>
                  <a:pt x="1621671" y="-1096"/>
                  <a:pt x="1825787" y="0"/>
                </a:cubicBezTo>
                <a:cubicBezTo>
                  <a:pt x="2029903" y="1096"/>
                  <a:pt x="2212612" y="17145"/>
                  <a:pt x="2398048" y="0"/>
                </a:cubicBezTo>
                <a:cubicBezTo>
                  <a:pt x="2583484" y="-17145"/>
                  <a:pt x="2739759" y="-14168"/>
                  <a:pt x="2970310" y="0"/>
                </a:cubicBezTo>
                <a:cubicBezTo>
                  <a:pt x="3200861" y="14168"/>
                  <a:pt x="3502691" y="33180"/>
                  <a:pt x="3869578" y="0"/>
                </a:cubicBezTo>
                <a:cubicBezTo>
                  <a:pt x="4236465" y="-33180"/>
                  <a:pt x="4122134" y="-10470"/>
                  <a:pt x="4332837" y="0"/>
                </a:cubicBezTo>
                <a:cubicBezTo>
                  <a:pt x="4543540" y="10470"/>
                  <a:pt x="4834652" y="3572"/>
                  <a:pt x="5232105" y="0"/>
                </a:cubicBezTo>
                <a:cubicBezTo>
                  <a:pt x="5629558" y="-3572"/>
                  <a:pt x="5773178" y="-6604"/>
                  <a:pt x="6131373" y="0"/>
                </a:cubicBezTo>
                <a:cubicBezTo>
                  <a:pt x="6489568" y="6604"/>
                  <a:pt x="6621532" y="18870"/>
                  <a:pt x="6812637" y="0"/>
                </a:cubicBezTo>
                <a:cubicBezTo>
                  <a:pt x="7003742" y="-18870"/>
                  <a:pt x="7311146" y="18959"/>
                  <a:pt x="7711905" y="0"/>
                </a:cubicBezTo>
                <a:cubicBezTo>
                  <a:pt x="8112664" y="-18959"/>
                  <a:pt x="8080793" y="-24744"/>
                  <a:pt x="8284166" y="0"/>
                </a:cubicBezTo>
                <a:cubicBezTo>
                  <a:pt x="8487539" y="24744"/>
                  <a:pt x="8615041" y="-1627"/>
                  <a:pt x="8856428" y="0"/>
                </a:cubicBezTo>
                <a:cubicBezTo>
                  <a:pt x="9097815" y="1627"/>
                  <a:pt x="9475052" y="26322"/>
                  <a:pt x="9646694" y="0"/>
                </a:cubicBezTo>
                <a:cubicBezTo>
                  <a:pt x="9818336" y="-26322"/>
                  <a:pt x="9938906" y="-121"/>
                  <a:pt x="10218955" y="0"/>
                </a:cubicBezTo>
                <a:cubicBezTo>
                  <a:pt x="10499004" y="121"/>
                  <a:pt x="10697467" y="15326"/>
                  <a:pt x="10900219" y="0"/>
                </a:cubicBezTo>
                <a:cubicBezTo>
                  <a:pt x="10899812" y="8690"/>
                  <a:pt x="10900065" y="14141"/>
                  <a:pt x="10900219" y="18288"/>
                </a:cubicBezTo>
                <a:cubicBezTo>
                  <a:pt x="10543007" y="31201"/>
                  <a:pt x="10472057" y="15684"/>
                  <a:pt x="10109953" y="18288"/>
                </a:cubicBezTo>
                <a:cubicBezTo>
                  <a:pt x="9747849" y="20892"/>
                  <a:pt x="9872856" y="33007"/>
                  <a:pt x="9755696" y="18288"/>
                </a:cubicBezTo>
                <a:cubicBezTo>
                  <a:pt x="9638536" y="3569"/>
                  <a:pt x="9442681" y="6596"/>
                  <a:pt x="9292437" y="18288"/>
                </a:cubicBezTo>
                <a:cubicBezTo>
                  <a:pt x="9142193" y="29980"/>
                  <a:pt x="8817861" y="-11343"/>
                  <a:pt x="8393169" y="18288"/>
                </a:cubicBezTo>
                <a:cubicBezTo>
                  <a:pt x="7968477" y="47919"/>
                  <a:pt x="7919655" y="23228"/>
                  <a:pt x="7711905" y="18288"/>
                </a:cubicBezTo>
                <a:cubicBezTo>
                  <a:pt x="7504155" y="13348"/>
                  <a:pt x="7365667" y="6452"/>
                  <a:pt x="7248646" y="18288"/>
                </a:cubicBezTo>
                <a:cubicBezTo>
                  <a:pt x="7131625" y="30124"/>
                  <a:pt x="6776155" y="2871"/>
                  <a:pt x="6567382" y="18288"/>
                </a:cubicBezTo>
                <a:cubicBezTo>
                  <a:pt x="6358609" y="33705"/>
                  <a:pt x="6372933" y="1091"/>
                  <a:pt x="6213125" y="18288"/>
                </a:cubicBezTo>
                <a:cubicBezTo>
                  <a:pt x="6053317" y="35485"/>
                  <a:pt x="5980913" y="1290"/>
                  <a:pt x="5858868" y="18288"/>
                </a:cubicBezTo>
                <a:cubicBezTo>
                  <a:pt x="5736823" y="35286"/>
                  <a:pt x="5481395" y="5492"/>
                  <a:pt x="5177604" y="18288"/>
                </a:cubicBezTo>
                <a:cubicBezTo>
                  <a:pt x="4873813" y="31084"/>
                  <a:pt x="4854222" y="37160"/>
                  <a:pt x="4714345" y="18288"/>
                </a:cubicBezTo>
                <a:cubicBezTo>
                  <a:pt x="4574468" y="-584"/>
                  <a:pt x="4298550" y="22981"/>
                  <a:pt x="3924079" y="18288"/>
                </a:cubicBezTo>
                <a:cubicBezTo>
                  <a:pt x="3549608" y="13595"/>
                  <a:pt x="3645461" y="-921"/>
                  <a:pt x="3460820" y="18288"/>
                </a:cubicBezTo>
                <a:cubicBezTo>
                  <a:pt x="3276179" y="37497"/>
                  <a:pt x="3004470" y="-15027"/>
                  <a:pt x="2670554" y="18288"/>
                </a:cubicBezTo>
                <a:cubicBezTo>
                  <a:pt x="2336638" y="51603"/>
                  <a:pt x="2425773" y="17517"/>
                  <a:pt x="2316297" y="18288"/>
                </a:cubicBezTo>
                <a:cubicBezTo>
                  <a:pt x="2206821" y="19059"/>
                  <a:pt x="1757890" y="42158"/>
                  <a:pt x="1526031" y="18288"/>
                </a:cubicBezTo>
                <a:cubicBezTo>
                  <a:pt x="1294172" y="-5582"/>
                  <a:pt x="1213137" y="12281"/>
                  <a:pt x="1062771" y="18288"/>
                </a:cubicBezTo>
                <a:cubicBezTo>
                  <a:pt x="912405" y="24295"/>
                  <a:pt x="829444" y="7304"/>
                  <a:pt x="708514" y="18288"/>
                </a:cubicBezTo>
                <a:cubicBezTo>
                  <a:pt x="587584" y="29272"/>
                  <a:pt x="227877" y="37311"/>
                  <a:pt x="0" y="18288"/>
                </a:cubicBezTo>
                <a:cubicBezTo>
                  <a:pt x="-53" y="11301"/>
                  <a:pt x="-649" y="7756"/>
                  <a:pt x="0" y="0"/>
                </a:cubicBezTo>
                <a:close/>
              </a:path>
            </a:pathLst>
          </a:custGeom>
          <a:solidFill>
            <a:schemeClr val="accent1"/>
          </a:solidFill>
          <a:ln w="34925">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acific NW Federal Credit Union">
            <a:extLst>
              <a:ext uri="{FF2B5EF4-FFF2-40B4-BE49-F238E27FC236}">
                <a16:creationId xmlns:a16="http://schemas.microsoft.com/office/drawing/2014/main" id="{E1087501-E696-4682-133A-DDE22018E0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487" y="187357"/>
            <a:ext cx="2514616" cy="60033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Content Placeholder 2">
            <a:extLst>
              <a:ext uri="{FF2B5EF4-FFF2-40B4-BE49-F238E27FC236}">
                <a16:creationId xmlns:a16="http://schemas.microsoft.com/office/drawing/2014/main" id="{EB2D81FD-C68F-73A4-0506-B1D3875F948D}"/>
              </a:ext>
            </a:extLst>
          </p:cNvPr>
          <p:cNvGraphicFramePr>
            <a:graphicFrameLocks noGrp="1"/>
          </p:cNvGraphicFramePr>
          <p:nvPr>
            <p:ph idx="1"/>
            <p:extLst>
              <p:ext uri="{D42A27DB-BD31-4B8C-83A1-F6EECF244321}">
                <p14:modId xmlns:p14="http://schemas.microsoft.com/office/powerpoint/2010/main" val="2571297337"/>
              </p:ext>
            </p:extLst>
          </p:nvPr>
        </p:nvGraphicFramePr>
        <p:xfrm>
          <a:off x="632647" y="2805098"/>
          <a:ext cx="10915869" cy="34789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76219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457344D1-E597-42B3-8E85-6D7036E54A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95F64F5-ACA3-A250-101A-EE9F9540E450}"/>
              </a:ext>
            </a:extLst>
          </p:cNvPr>
          <p:cNvSpPr>
            <a:spLocks noGrp="1"/>
          </p:cNvSpPr>
          <p:nvPr>
            <p:ph type="title"/>
          </p:nvPr>
        </p:nvSpPr>
        <p:spPr>
          <a:xfrm>
            <a:off x="640080" y="4777739"/>
            <a:ext cx="3418990" cy="1412119"/>
          </a:xfrm>
        </p:spPr>
        <p:txBody>
          <a:bodyPr>
            <a:normAutofit/>
          </a:bodyPr>
          <a:lstStyle/>
          <a:p>
            <a:pPr>
              <a:lnSpc>
                <a:spcPct val="90000"/>
              </a:lnSpc>
            </a:pPr>
            <a:r>
              <a:rPr lang="en-US" sz="4800"/>
              <a:t>What our constitution says</a:t>
            </a:r>
          </a:p>
        </p:txBody>
      </p:sp>
      <p:pic>
        <p:nvPicPr>
          <p:cNvPr id="2050" name="Picture 2">
            <a:extLst>
              <a:ext uri="{FF2B5EF4-FFF2-40B4-BE49-F238E27FC236}">
                <a16:creationId xmlns:a16="http://schemas.microsoft.com/office/drawing/2014/main" id="{8D39CE09-5F69-21C2-EEFB-9296DB3CBF4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580"/>
          <a:stretch/>
        </p:blipFill>
        <p:spPr bwMode="auto">
          <a:xfrm>
            <a:off x="20" y="-1"/>
            <a:ext cx="12191980" cy="4408344"/>
          </a:xfrm>
          <a:custGeom>
            <a:avLst/>
            <a:gdLst/>
            <a:ahLst/>
            <a:cxnLst/>
            <a:rect l="l" t="t" r="r" b="b"/>
            <a:pathLst>
              <a:path w="12192000" h="4408344">
                <a:moveTo>
                  <a:pt x="0" y="0"/>
                </a:moveTo>
                <a:lnTo>
                  <a:pt x="12192000" y="0"/>
                </a:lnTo>
                <a:lnTo>
                  <a:pt x="12192000" y="4381821"/>
                </a:lnTo>
                <a:lnTo>
                  <a:pt x="11986461" y="4386473"/>
                </a:lnTo>
                <a:cubicBezTo>
                  <a:pt x="11912297" y="4385498"/>
                  <a:pt x="11838168" y="4381870"/>
                  <a:pt x="11764214" y="4375593"/>
                </a:cubicBezTo>
                <a:cubicBezTo>
                  <a:pt x="11656850" y="4367589"/>
                  <a:pt x="11548596" y="4356535"/>
                  <a:pt x="11441995" y="4376864"/>
                </a:cubicBezTo>
                <a:cubicBezTo>
                  <a:pt x="11324975" y="4399353"/>
                  <a:pt x="11208081" y="4399480"/>
                  <a:pt x="11090044" y="4393763"/>
                </a:cubicBezTo>
                <a:cubicBezTo>
                  <a:pt x="10989160" y="4388935"/>
                  <a:pt x="10888657" y="4363523"/>
                  <a:pt x="10787011" y="4390332"/>
                </a:cubicBezTo>
                <a:cubicBezTo>
                  <a:pt x="10776897" y="4391806"/>
                  <a:pt x="10766592" y="4391374"/>
                  <a:pt x="10756643" y="4389062"/>
                </a:cubicBezTo>
                <a:cubicBezTo>
                  <a:pt x="10645468" y="4373688"/>
                  <a:pt x="10533530" y="4386266"/>
                  <a:pt x="10421973" y="4381946"/>
                </a:cubicBezTo>
                <a:cubicBezTo>
                  <a:pt x="10370515" y="4379913"/>
                  <a:pt x="10318040" y="4381057"/>
                  <a:pt x="10267216" y="4375593"/>
                </a:cubicBezTo>
                <a:cubicBezTo>
                  <a:pt x="10150577" y="4363142"/>
                  <a:pt x="10034192" y="4356535"/>
                  <a:pt x="9918824" y="4385885"/>
                </a:cubicBezTo>
                <a:cubicBezTo>
                  <a:pt x="9885153" y="4393801"/>
                  <a:pt x="9850745" y="4398057"/>
                  <a:pt x="9816160" y="4398591"/>
                </a:cubicBezTo>
                <a:cubicBezTo>
                  <a:pt x="9703206" y="4402657"/>
                  <a:pt x="9590632" y="4394906"/>
                  <a:pt x="9478059" y="4388553"/>
                </a:cubicBezTo>
                <a:cubicBezTo>
                  <a:pt x="9399918" y="4384106"/>
                  <a:pt x="9321904" y="4374450"/>
                  <a:pt x="9243637" y="4382582"/>
                </a:cubicBezTo>
                <a:cubicBezTo>
                  <a:pt x="9198150" y="4387283"/>
                  <a:pt x="9152282" y="4387283"/>
                  <a:pt x="9106795" y="4382582"/>
                </a:cubicBezTo>
                <a:cubicBezTo>
                  <a:pt x="9022962" y="4372760"/>
                  <a:pt x="8938380" y="4370930"/>
                  <a:pt x="8854204" y="4377118"/>
                </a:cubicBezTo>
                <a:cubicBezTo>
                  <a:pt x="8728543" y="4387918"/>
                  <a:pt x="8603010" y="4396939"/>
                  <a:pt x="8476969" y="4379786"/>
                </a:cubicBezTo>
                <a:cubicBezTo>
                  <a:pt x="8405486" y="4368554"/>
                  <a:pt x="8332808" y="4367233"/>
                  <a:pt x="8260970" y="4375848"/>
                </a:cubicBezTo>
                <a:cubicBezTo>
                  <a:pt x="8089823" y="4399862"/>
                  <a:pt x="7918295" y="4392111"/>
                  <a:pt x="7746767" y="4382201"/>
                </a:cubicBezTo>
                <a:cubicBezTo>
                  <a:pt x="7632160" y="4375466"/>
                  <a:pt x="7517046" y="4363142"/>
                  <a:pt x="7402693" y="4379405"/>
                </a:cubicBezTo>
                <a:cubicBezTo>
                  <a:pt x="7256831" y="4399734"/>
                  <a:pt x="7110841" y="4393000"/>
                  <a:pt x="6964597" y="4387029"/>
                </a:cubicBezTo>
                <a:cubicBezTo>
                  <a:pt x="6857233" y="4382582"/>
                  <a:pt x="6749742" y="4369113"/>
                  <a:pt x="6642124" y="4385758"/>
                </a:cubicBezTo>
                <a:cubicBezTo>
                  <a:pt x="6631045" y="4387270"/>
                  <a:pt x="6619775" y="4386139"/>
                  <a:pt x="6609216" y="4382455"/>
                </a:cubicBezTo>
                <a:cubicBezTo>
                  <a:pt x="6568379" y="4369012"/>
                  <a:pt x="6524595" y="4367208"/>
                  <a:pt x="6482793" y="4377245"/>
                </a:cubicBezTo>
                <a:cubicBezTo>
                  <a:pt x="6405669" y="4394144"/>
                  <a:pt x="6328672" y="4401513"/>
                  <a:pt x="6250150" y="4386139"/>
                </a:cubicBezTo>
                <a:cubicBezTo>
                  <a:pt x="6217254" y="4379253"/>
                  <a:pt x="6183521" y="4377245"/>
                  <a:pt x="6150028" y="4380168"/>
                </a:cubicBezTo>
                <a:cubicBezTo>
                  <a:pt x="6020175" y="4393128"/>
                  <a:pt x="5890068" y="4388045"/>
                  <a:pt x="5760087" y="4385504"/>
                </a:cubicBezTo>
                <a:cubicBezTo>
                  <a:pt x="5521345" y="4381057"/>
                  <a:pt x="5282477" y="4385504"/>
                  <a:pt x="5044242" y="4362761"/>
                </a:cubicBezTo>
                <a:cubicBezTo>
                  <a:pt x="4979506" y="4356599"/>
                  <a:pt x="4914326" y="4352659"/>
                  <a:pt x="4849272" y="4353438"/>
                </a:cubicBezTo>
                <a:cubicBezTo>
                  <a:pt x="4784218" y="4354216"/>
                  <a:pt x="4719291" y="4359711"/>
                  <a:pt x="4655063" y="4372417"/>
                </a:cubicBezTo>
                <a:cubicBezTo>
                  <a:pt x="4447578" y="4412694"/>
                  <a:pt x="4239457" y="4415236"/>
                  <a:pt x="4029811" y="4398972"/>
                </a:cubicBezTo>
                <a:cubicBezTo>
                  <a:pt x="3943792" y="4392238"/>
                  <a:pt x="3857774" y="4381057"/>
                  <a:pt x="3771375" y="4383217"/>
                </a:cubicBezTo>
                <a:cubicBezTo>
                  <a:pt x="3623225" y="4387156"/>
                  <a:pt x="3474948" y="4379151"/>
                  <a:pt x="3326672" y="4381184"/>
                </a:cubicBezTo>
                <a:cubicBezTo>
                  <a:pt x="3322669" y="4381756"/>
                  <a:pt x="3318578" y="4381222"/>
                  <a:pt x="3314855" y="4379659"/>
                </a:cubicBezTo>
                <a:cubicBezTo>
                  <a:pt x="3278008" y="4354375"/>
                  <a:pt x="3237604" y="4364158"/>
                  <a:pt x="3199487" y="4370765"/>
                </a:cubicBezTo>
                <a:cubicBezTo>
                  <a:pt x="3072810" y="4392746"/>
                  <a:pt x="2946260" y="4403546"/>
                  <a:pt x="2817550" y="4386520"/>
                </a:cubicBezTo>
                <a:cubicBezTo>
                  <a:pt x="2694647" y="4368694"/>
                  <a:pt x="2569990" y="4366471"/>
                  <a:pt x="2446541" y="4379913"/>
                </a:cubicBezTo>
                <a:cubicBezTo>
                  <a:pt x="2276791" y="4399734"/>
                  <a:pt x="2107677" y="4395541"/>
                  <a:pt x="1938308" y="4379913"/>
                </a:cubicBezTo>
                <a:cubicBezTo>
                  <a:pt x="1869570" y="4373561"/>
                  <a:pt x="1799815" y="4362761"/>
                  <a:pt x="1731712" y="4378643"/>
                </a:cubicBezTo>
                <a:cubicBezTo>
                  <a:pt x="1647854" y="4398083"/>
                  <a:pt x="1564250" y="4391730"/>
                  <a:pt x="1480137" y="4387410"/>
                </a:cubicBezTo>
                <a:cubicBezTo>
                  <a:pt x="1373663" y="4381819"/>
                  <a:pt x="1267442" y="4365683"/>
                  <a:pt x="1160586" y="4378389"/>
                </a:cubicBezTo>
                <a:cubicBezTo>
                  <a:pt x="1111161" y="4384233"/>
                  <a:pt x="1062116" y="4393509"/>
                  <a:pt x="1012055" y="4391095"/>
                </a:cubicBezTo>
                <a:cubicBezTo>
                  <a:pt x="873562" y="4384742"/>
                  <a:pt x="735196" y="4377245"/>
                  <a:pt x="596449" y="4378389"/>
                </a:cubicBezTo>
                <a:cubicBezTo>
                  <a:pt x="538383" y="4378770"/>
                  <a:pt x="480699" y="4380676"/>
                  <a:pt x="422887" y="4384869"/>
                </a:cubicBezTo>
                <a:cubicBezTo>
                  <a:pt x="315015" y="4392746"/>
                  <a:pt x="207524" y="4382073"/>
                  <a:pt x="100033" y="4378262"/>
                </a:cubicBezTo>
                <a:lnTo>
                  <a:pt x="0" y="4382743"/>
                </a:lnTo>
                <a:close/>
              </a:path>
            </a:pathLst>
          </a:custGeom>
          <a:noFill/>
          <a:extLst>
            <a:ext uri="{909E8E84-426E-40DD-AFC4-6F175D3DCCD1}">
              <a14:hiddenFill xmlns:a14="http://schemas.microsoft.com/office/drawing/2010/main">
                <a:solidFill>
                  <a:srgbClr val="FFFFFF"/>
                </a:solidFill>
              </a14:hiddenFill>
            </a:ext>
          </a:extLst>
        </p:spPr>
      </p:pic>
      <p:sp>
        <p:nvSpPr>
          <p:cNvPr id="2057" name="Rectangle 6">
            <a:extLst>
              <a:ext uri="{FF2B5EF4-FFF2-40B4-BE49-F238E27FC236}">
                <a16:creationId xmlns:a16="http://schemas.microsoft.com/office/drawing/2014/main" id="{3540989C-C7B8-473B-BF87-6F2DA6A900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56733" y="5463634"/>
            <a:ext cx="1371600" cy="27432"/>
          </a:xfrm>
          <a:custGeom>
            <a:avLst/>
            <a:gdLst>
              <a:gd name="connsiteX0" fmla="*/ 0 w 1371600"/>
              <a:gd name="connsiteY0" fmla="*/ 0 h 27432"/>
              <a:gd name="connsiteX1" fmla="*/ 713232 w 1371600"/>
              <a:gd name="connsiteY1" fmla="*/ 0 h 27432"/>
              <a:gd name="connsiteX2" fmla="*/ 1371600 w 1371600"/>
              <a:gd name="connsiteY2" fmla="*/ 0 h 27432"/>
              <a:gd name="connsiteX3" fmla="*/ 1371600 w 1371600"/>
              <a:gd name="connsiteY3" fmla="*/ 27432 h 27432"/>
              <a:gd name="connsiteX4" fmla="*/ 699516 w 1371600"/>
              <a:gd name="connsiteY4" fmla="*/ 27432 h 27432"/>
              <a:gd name="connsiteX5" fmla="*/ 0 w 1371600"/>
              <a:gd name="connsiteY5" fmla="*/ 27432 h 27432"/>
              <a:gd name="connsiteX6" fmla="*/ 0 w 1371600"/>
              <a:gd name="connsiteY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27432" fill="none" extrusionOk="0">
                <a:moveTo>
                  <a:pt x="0" y="0"/>
                </a:moveTo>
                <a:cubicBezTo>
                  <a:pt x="196943" y="-1146"/>
                  <a:pt x="408267" y="-21226"/>
                  <a:pt x="713232" y="0"/>
                </a:cubicBezTo>
                <a:cubicBezTo>
                  <a:pt x="1018197" y="21226"/>
                  <a:pt x="1176465" y="-24520"/>
                  <a:pt x="1371600" y="0"/>
                </a:cubicBezTo>
                <a:cubicBezTo>
                  <a:pt x="1372004" y="8629"/>
                  <a:pt x="1371042" y="13798"/>
                  <a:pt x="1371600" y="27432"/>
                </a:cubicBezTo>
                <a:cubicBezTo>
                  <a:pt x="1106086" y="14473"/>
                  <a:pt x="951335" y="17231"/>
                  <a:pt x="699516" y="27432"/>
                </a:cubicBezTo>
                <a:cubicBezTo>
                  <a:pt x="447697" y="37633"/>
                  <a:pt x="283433" y="6518"/>
                  <a:pt x="0" y="27432"/>
                </a:cubicBezTo>
                <a:cubicBezTo>
                  <a:pt x="-583" y="21140"/>
                  <a:pt x="532" y="8001"/>
                  <a:pt x="0" y="0"/>
                </a:cubicBezTo>
                <a:close/>
              </a:path>
              <a:path w="1371600" h="27432" stroke="0" extrusionOk="0">
                <a:moveTo>
                  <a:pt x="0" y="0"/>
                </a:moveTo>
                <a:cubicBezTo>
                  <a:pt x="220136" y="-18051"/>
                  <a:pt x="430173" y="10591"/>
                  <a:pt x="672084" y="0"/>
                </a:cubicBezTo>
                <a:cubicBezTo>
                  <a:pt x="913995" y="-10591"/>
                  <a:pt x="1164723" y="30754"/>
                  <a:pt x="1371600" y="0"/>
                </a:cubicBezTo>
                <a:cubicBezTo>
                  <a:pt x="1372182" y="10360"/>
                  <a:pt x="1371123" y="21444"/>
                  <a:pt x="1371600" y="27432"/>
                </a:cubicBezTo>
                <a:cubicBezTo>
                  <a:pt x="1072365" y="46142"/>
                  <a:pt x="961528" y="35455"/>
                  <a:pt x="685800" y="27432"/>
                </a:cubicBezTo>
                <a:cubicBezTo>
                  <a:pt x="410072" y="19409"/>
                  <a:pt x="276398" y="11099"/>
                  <a:pt x="0" y="27432"/>
                </a:cubicBezTo>
                <a:cubicBezTo>
                  <a:pt x="1155" y="18353"/>
                  <a:pt x="-485" y="9869"/>
                  <a:pt x="0" y="0"/>
                </a:cubicBezTo>
                <a:close/>
              </a:path>
            </a:pathLst>
          </a:custGeom>
          <a:solidFill>
            <a:schemeClr val="accent1"/>
          </a:solidFill>
          <a:ln w="38100"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1C5447A-E977-8B56-E497-36F5939FD7CA}"/>
              </a:ext>
            </a:extLst>
          </p:cNvPr>
          <p:cNvSpPr>
            <a:spLocks noGrp="1"/>
          </p:cNvSpPr>
          <p:nvPr>
            <p:ph idx="1"/>
          </p:nvPr>
        </p:nvSpPr>
        <p:spPr>
          <a:xfrm>
            <a:off x="4654294" y="4777739"/>
            <a:ext cx="6897626" cy="1399223"/>
          </a:xfrm>
        </p:spPr>
        <p:txBody>
          <a:bodyPr anchor="ctr">
            <a:noAutofit/>
          </a:bodyPr>
          <a:lstStyle/>
          <a:p>
            <a:pPr marL="0" indent="0">
              <a:lnSpc>
                <a:spcPct val="100000"/>
              </a:lnSpc>
              <a:buNone/>
            </a:pPr>
            <a:r>
              <a:rPr lang="en-US" sz="1600" b="0" i="0" dirty="0">
                <a:effectLst/>
                <a:latin typeface="Georgia" panose="02040502050405020303" pitchFamily="18" charset="0"/>
              </a:rPr>
              <a:t>Article I, Section 8, Clause 1:</a:t>
            </a:r>
          </a:p>
          <a:p>
            <a:pPr marL="0" indent="0">
              <a:lnSpc>
                <a:spcPct val="100000"/>
              </a:lnSpc>
              <a:buNone/>
            </a:pPr>
            <a:r>
              <a:rPr lang="en-US" sz="1600" b="0" i="1" dirty="0">
                <a:effectLst/>
                <a:latin typeface="Georgia"/>
              </a:rPr>
              <a:t>The Congress shall have Power To lay and collect Taxes, Duties, Imposts and Excises, to pay the Debts and provide for the common </a:t>
            </a:r>
            <a:r>
              <a:rPr lang="en-US" sz="1600" i="1">
                <a:latin typeface="Georgia"/>
              </a:rPr>
              <a:t>Defense</a:t>
            </a:r>
            <a:r>
              <a:rPr lang="en-US" sz="1600" b="0" i="1" dirty="0">
                <a:effectLst/>
                <a:latin typeface="Georgia"/>
              </a:rPr>
              <a:t> and general Welfare of the United States; but all Duties, Imposts and Excises shall be uniform throughout the United States; . . .</a:t>
            </a:r>
          </a:p>
        </p:txBody>
      </p:sp>
      <p:pic>
        <p:nvPicPr>
          <p:cNvPr id="4" name="Picture 4" descr="Pacific NW Federal Credit Union">
            <a:extLst>
              <a:ext uri="{FF2B5EF4-FFF2-40B4-BE49-F238E27FC236}">
                <a16:creationId xmlns:a16="http://schemas.microsoft.com/office/drawing/2014/main" id="{CE487448-BC9F-B12C-542E-59E15363F7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58665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6" name="Rectangle 3078">
            <a:extLst>
              <a:ext uri="{FF2B5EF4-FFF2-40B4-BE49-F238E27FC236}">
                <a16:creationId xmlns:a16="http://schemas.microsoft.com/office/drawing/2014/main" id="{A9D2268A-D939-4E78-91B6-6C7E46406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Join, or Die - Wikipedia">
            <a:extLst>
              <a:ext uri="{FF2B5EF4-FFF2-40B4-BE49-F238E27FC236}">
                <a16:creationId xmlns:a16="http://schemas.microsoft.com/office/drawing/2014/main" id="{6541AC02-7465-2F05-754C-CD00602B4498}"/>
              </a:ext>
            </a:extLst>
          </p:cNvPr>
          <p:cNvPicPr>
            <a:picLocks noChangeAspect="1" noChangeArrowheads="1"/>
          </p:cNvPicPr>
          <p:nvPr/>
        </p:nvPicPr>
        <p:blipFill rotWithShape="1">
          <a:blip r:embed="rId2" cstate="print">
            <a:alphaModFix amt="40000"/>
            <a:extLst>
              <a:ext uri="{28A0092B-C50C-407E-A947-70E740481C1C}">
                <a14:useLocalDpi xmlns:a14="http://schemas.microsoft.com/office/drawing/2010/main" val="0"/>
              </a:ext>
            </a:extLst>
          </a:blip>
          <a:srcRect t="14243" b="7632"/>
          <a:stretch/>
        </p:blipFill>
        <p:spPr bwMode="auto">
          <a:xfrm>
            <a:off x="20" y="10"/>
            <a:ext cx="12191979"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0DCE36A-6F33-2884-373F-BB2849FF2F88}"/>
              </a:ext>
            </a:extLst>
          </p:cNvPr>
          <p:cNvSpPr>
            <a:spLocks noGrp="1"/>
          </p:cNvSpPr>
          <p:nvPr>
            <p:ph type="title"/>
          </p:nvPr>
        </p:nvSpPr>
        <p:spPr>
          <a:xfrm>
            <a:off x="640080" y="853673"/>
            <a:ext cx="4023360" cy="5004794"/>
          </a:xfrm>
        </p:spPr>
        <p:txBody>
          <a:bodyPr>
            <a:normAutofit/>
          </a:bodyPr>
          <a:lstStyle/>
          <a:p>
            <a:r>
              <a:rPr lang="en-US" sz="7200" dirty="0"/>
              <a:t>Constitution and taxes</a:t>
            </a:r>
          </a:p>
        </p:txBody>
      </p:sp>
      <p:sp>
        <p:nvSpPr>
          <p:cNvPr id="3" name="Content Placeholder 2">
            <a:extLst>
              <a:ext uri="{FF2B5EF4-FFF2-40B4-BE49-F238E27FC236}">
                <a16:creationId xmlns:a16="http://schemas.microsoft.com/office/drawing/2014/main" id="{8D79FEC4-E190-B3DF-5ECA-707D5EA028E5}"/>
              </a:ext>
            </a:extLst>
          </p:cNvPr>
          <p:cNvSpPr>
            <a:spLocks noGrp="1"/>
          </p:cNvSpPr>
          <p:nvPr>
            <p:ph idx="1"/>
          </p:nvPr>
        </p:nvSpPr>
        <p:spPr>
          <a:xfrm>
            <a:off x="5599083" y="853673"/>
            <a:ext cx="5715000" cy="5004794"/>
          </a:xfrm>
        </p:spPr>
        <p:txBody>
          <a:bodyPr anchor="ctr">
            <a:normAutofit/>
          </a:bodyPr>
          <a:lstStyle/>
          <a:p>
            <a:pPr marL="0" indent="0">
              <a:lnSpc>
                <a:spcPct val="100000"/>
              </a:lnSpc>
              <a:buNone/>
            </a:pPr>
            <a:r>
              <a:rPr lang="en-US" b="0" i="0">
                <a:effectLst/>
                <a:latin typeface="Lato" panose="020F0502020204030203" pitchFamily="34" charset="0"/>
              </a:rPr>
              <a:t>“No taxation without representation” was the rallying cry of the </a:t>
            </a:r>
            <a:r>
              <a:rPr lang="en-US" b="0" i="1">
                <a:effectLst/>
                <a:latin typeface="Lato" panose="020F0502020204030203" pitchFamily="34" charset="0"/>
              </a:rPr>
              <a:t>Revolution</a:t>
            </a:r>
            <a:r>
              <a:rPr lang="en-US" b="0" i="0">
                <a:effectLst/>
                <a:latin typeface="Lato" panose="020F0502020204030203" pitchFamily="34" charset="0"/>
              </a:rPr>
              <a:t>, but the purpose of the </a:t>
            </a:r>
            <a:r>
              <a:rPr lang="en-US" b="0" i="1">
                <a:effectLst/>
                <a:latin typeface="Lato" panose="020F0502020204030203" pitchFamily="34" charset="0"/>
              </a:rPr>
              <a:t>Constitution</a:t>
            </a:r>
            <a:r>
              <a:rPr lang="en-US" b="0" i="0">
                <a:effectLst/>
                <a:latin typeface="Lato" panose="020F0502020204030203" pitchFamily="34" charset="0"/>
              </a:rPr>
              <a:t> was to create an effective government, and for that to happen, the framers granted Congress broad powers of taxation. This would be taxation </a:t>
            </a:r>
            <a:r>
              <a:rPr lang="en-US" b="0" i="1">
                <a:effectLst/>
                <a:latin typeface="Lato" panose="020F0502020204030203" pitchFamily="34" charset="0"/>
              </a:rPr>
              <a:t>with</a:t>
            </a:r>
            <a:r>
              <a:rPr lang="en-US" b="0" i="0">
                <a:effectLst/>
                <a:latin typeface="Lato" panose="020F0502020204030203" pitchFamily="34" charset="0"/>
              </a:rPr>
              <a:t> representation ­– the cornerstone of any viable republican government. </a:t>
            </a:r>
            <a:endParaRPr lang="en-US"/>
          </a:p>
        </p:txBody>
      </p:sp>
      <p:sp>
        <p:nvSpPr>
          <p:cNvPr id="3077" name="sketchy content container">
            <a:extLst>
              <a:ext uri="{FF2B5EF4-FFF2-40B4-BE49-F238E27FC236}">
                <a16:creationId xmlns:a16="http://schemas.microsoft.com/office/drawing/2014/main" id="{E0C43A58-225D-452D-8185-0D89D1EED8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8921" y="493776"/>
            <a:ext cx="6229604" cy="5722227"/>
          </a:xfrm>
          <a:custGeom>
            <a:avLst/>
            <a:gdLst>
              <a:gd name="connsiteX0" fmla="*/ 0 w 6229604"/>
              <a:gd name="connsiteY0" fmla="*/ 0 h 5722227"/>
              <a:gd name="connsiteX1" fmla="*/ 629882 w 6229604"/>
              <a:gd name="connsiteY1" fmla="*/ 0 h 5722227"/>
              <a:gd name="connsiteX2" fmla="*/ 1135172 w 6229604"/>
              <a:gd name="connsiteY2" fmla="*/ 0 h 5722227"/>
              <a:gd name="connsiteX3" fmla="*/ 1951943 w 6229604"/>
              <a:gd name="connsiteY3" fmla="*/ 0 h 5722227"/>
              <a:gd name="connsiteX4" fmla="*/ 2581825 w 6229604"/>
              <a:gd name="connsiteY4" fmla="*/ 0 h 5722227"/>
              <a:gd name="connsiteX5" fmla="*/ 3211707 w 6229604"/>
              <a:gd name="connsiteY5" fmla="*/ 0 h 5722227"/>
              <a:gd name="connsiteX6" fmla="*/ 4028477 w 6229604"/>
              <a:gd name="connsiteY6" fmla="*/ 0 h 5722227"/>
              <a:gd name="connsiteX7" fmla="*/ 4596063 w 6229604"/>
              <a:gd name="connsiteY7" fmla="*/ 0 h 5722227"/>
              <a:gd name="connsiteX8" fmla="*/ 5412834 w 6229604"/>
              <a:gd name="connsiteY8" fmla="*/ 0 h 5722227"/>
              <a:gd name="connsiteX9" fmla="*/ 6229604 w 6229604"/>
              <a:gd name="connsiteY9" fmla="*/ 0 h 5722227"/>
              <a:gd name="connsiteX10" fmla="*/ 6229604 w 6229604"/>
              <a:gd name="connsiteY10" fmla="*/ 635803 h 5722227"/>
              <a:gd name="connsiteX11" fmla="*/ 6229604 w 6229604"/>
              <a:gd name="connsiteY11" fmla="*/ 1271606 h 5722227"/>
              <a:gd name="connsiteX12" fmla="*/ 6229604 w 6229604"/>
              <a:gd name="connsiteY12" fmla="*/ 1964631 h 5722227"/>
              <a:gd name="connsiteX13" fmla="*/ 6229604 w 6229604"/>
              <a:gd name="connsiteY13" fmla="*/ 2428767 h 5722227"/>
              <a:gd name="connsiteX14" fmla="*/ 6229604 w 6229604"/>
              <a:gd name="connsiteY14" fmla="*/ 3064570 h 5722227"/>
              <a:gd name="connsiteX15" fmla="*/ 6229604 w 6229604"/>
              <a:gd name="connsiteY15" fmla="*/ 3700373 h 5722227"/>
              <a:gd name="connsiteX16" fmla="*/ 6229604 w 6229604"/>
              <a:gd name="connsiteY16" fmla="*/ 4336176 h 5722227"/>
              <a:gd name="connsiteX17" fmla="*/ 6229604 w 6229604"/>
              <a:gd name="connsiteY17" fmla="*/ 5029202 h 5722227"/>
              <a:gd name="connsiteX18" fmla="*/ 6229604 w 6229604"/>
              <a:gd name="connsiteY18" fmla="*/ 5722227 h 5722227"/>
              <a:gd name="connsiteX19" fmla="*/ 5475130 w 6229604"/>
              <a:gd name="connsiteY19" fmla="*/ 5722227 h 5722227"/>
              <a:gd name="connsiteX20" fmla="*/ 4907544 w 6229604"/>
              <a:gd name="connsiteY20" fmla="*/ 5722227 h 5722227"/>
              <a:gd name="connsiteX21" fmla="*/ 4090773 w 6229604"/>
              <a:gd name="connsiteY21" fmla="*/ 5722227 h 5722227"/>
              <a:gd name="connsiteX22" fmla="*/ 3398595 w 6229604"/>
              <a:gd name="connsiteY22" fmla="*/ 5722227 h 5722227"/>
              <a:gd name="connsiteX23" fmla="*/ 2831009 w 6229604"/>
              <a:gd name="connsiteY23" fmla="*/ 5722227 h 5722227"/>
              <a:gd name="connsiteX24" fmla="*/ 2138831 w 6229604"/>
              <a:gd name="connsiteY24" fmla="*/ 5722227 h 5722227"/>
              <a:gd name="connsiteX25" fmla="*/ 1633541 w 6229604"/>
              <a:gd name="connsiteY25" fmla="*/ 5722227 h 5722227"/>
              <a:gd name="connsiteX26" fmla="*/ 1128251 w 6229604"/>
              <a:gd name="connsiteY26" fmla="*/ 5722227 h 5722227"/>
              <a:gd name="connsiteX27" fmla="*/ 0 w 6229604"/>
              <a:gd name="connsiteY27" fmla="*/ 5722227 h 5722227"/>
              <a:gd name="connsiteX28" fmla="*/ 0 w 6229604"/>
              <a:gd name="connsiteY28" fmla="*/ 5200869 h 5722227"/>
              <a:gd name="connsiteX29" fmla="*/ 0 w 6229604"/>
              <a:gd name="connsiteY29" fmla="*/ 4450621 h 5722227"/>
              <a:gd name="connsiteX30" fmla="*/ 0 w 6229604"/>
              <a:gd name="connsiteY30" fmla="*/ 3872040 h 5722227"/>
              <a:gd name="connsiteX31" fmla="*/ 0 w 6229604"/>
              <a:gd name="connsiteY31" fmla="*/ 3407904 h 5722227"/>
              <a:gd name="connsiteX32" fmla="*/ 0 w 6229604"/>
              <a:gd name="connsiteY32" fmla="*/ 2714879 h 5722227"/>
              <a:gd name="connsiteX33" fmla="*/ 0 w 6229604"/>
              <a:gd name="connsiteY33" fmla="*/ 2193520 h 5722227"/>
              <a:gd name="connsiteX34" fmla="*/ 0 w 6229604"/>
              <a:gd name="connsiteY34" fmla="*/ 1500495 h 5722227"/>
              <a:gd name="connsiteX35" fmla="*/ 0 w 6229604"/>
              <a:gd name="connsiteY35" fmla="*/ 750248 h 5722227"/>
              <a:gd name="connsiteX36" fmla="*/ 0 w 6229604"/>
              <a:gd name="connsiteY36" fmla="*/ 0 h 572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604" h="5722227" extrusionOk="0">
                <a:moveTo>
                  <a:pt x="0" y="0"/>
                </a:moveTo>
                <a:cubicBezTo>
                  <a:pt x="134765" y="733"/>
                  <a:pt x="359555" y="-15387"/>
                  <a:pt x="629882" y="0"/>
                </a:cubicBezTo>
                <a:cubicBezTo>
                  <a:pt x="900209" y="15387"/>
                  <a:pt x="965450" y="15937"/>
                  <a:pt x="1135172" y="0"/>
                </a:cubicBezTo>
                <a:cubicBezTo>
                  <a:pt x="1304894" y="-15937"/>
                  <a:pt x="1787212" y="10921"/>
                  <a:pt x="1951943" y="0"/>
                </a:cubicBezTo>
                <a:cubicBezTo>
                  <a:pt x="2116674" y="-10921"/>
                  <a:pt x="2378222" y="13313"/>
                  <a:pt x="2581825" y="0"/>
                </a:cubicBezTo>
                <a:cubicBezTo>
                  <a:pt x="2785428" y="-13313"/>
                  <a:pt x="2915218" y="19972"/>
                  <a:pt x="3211707" y="0"/>
                </a:cubicBezTo>
                <a:cubicBezTo>
                  <a:pt x="3508196" y="-19972"/>
                  <a:pt x="3832828" y="-34359"/>
                  <a:pt x="4028477" y="0"/>
                </a:cubicBezTo>
                <a:cubicBezTo>
                  <a:pt x="4224126" y="34359"/>
                  <a:pt x="4361257" y="4467"/>
                  <a:pt x="4596063" y="0"/>
                </a:cubicBezTo>
                <a:cubicBezTo>
                  <a:pt x="4830869" y="-4467"/>
                  <a:pt x="5091403" y="-7365"/>
                  <a:pt x="5412834" y="0"/>
                </a:cubicBezTo>
                <a:cubicBezTo>
                  <a:pt x="5734265" y="7365"/>
                  <a:pt x="6034988" y="-26786"/>
                  <a:pt x="6229604" y="0"/>
                </a:cubicBezTo>
                <a:cubicBezTo>
                  <a:pt x="6208296" y="256153"/>
                  <a:pt x="6219810" y="335049"/>
                  <a:pt x="6229604" y="635803"/>
                </a:cubicBezTo>
                <a:cubicBezTo>
                  <a:pt x="6239398" y="936557"/>
                  <a:pt x="6230184" y="1092448"/>
                  <a:pt x="6229604" y="1271606"/>
                </a:cubicBezTo>
                <a:cubicBezTo>
                  <a:pt x="6229024" y="1450764"/>
                  <a:pt x="6217841" y="1797531"/>
                  <a:pt x="6229604" y="1964631"/>
                </a:cubicBezTo>
                <a:cubicBezTo>
                  <a:pt x="6241367" y="2131731"/>
                  <a:pt x="6220367" y="2235822"/>
                  <a:pt x="6229604" y="2428767"/>
                </a:cubicBezTo>
                <a:cubicBezTo>
                  <a:pt x="6238841" y="2621712"/>
                  <a:pt x="6220929" y="2925917"/>
                  <a:pt x="6229604" y="3064570"/>
                </a:cubicBezTo>
                <a:cubicBezTo>
                  <a:pt x="6238279" y="3203223"/>
                  <a:pt x="6256755" y="3501958"/>
                  <a:pt x="6229604" y="3700373"/>
                </a:cubicBezTo>
                <a:cubicBezTo>
                  <a:pt x="6202453" y="3898788"/>
                  <a:pt x="6201714" y="4046823"/>
                  <a:pt x="6229604" y="4336176"/>
                </a:cubicBezTo>
                <a:cubicBezTo>
                  <a:pt x="6257494" y="4625529"/>
                  <a:pt x="6258821" y="4774033"/>
                  <a:pt x="6229604" y="5029202"/>
                </a:cubicBezTo>
                <a:cubicBezTo>
                  <a:pt x="6200387" y="5284371"/>
                  <a:pt x="6233334" y="5383875"/>
                  <a:pt x="6229604" y="5722227"/>
                </a:cubicBezTo>
                <a:cubicBezTo>
                  <a:pt x="6016393" y="5707881"/>
                  <a:pt x="5684528" y="5751176"/>
                  <a:pt x="5475130" y="5722227"/>
                </a:cubicBezTo>
                <a:cubicBezTo>
                  <a:pt x="5265732" y="5693278"/>
                  <a:pt x="5082862" y="5732690"/>
                  <a:pt x="4907544" y="5722227"/>
                </a:cubicBezTo>
                <a:cubicBezTo>
                  <a:pt x="4732226" y="5711764"/>
                  <a:pt x="4474837" y="5716289"/>
                  <a:pt x="4090773" y="5722227"/>
                </a:cubicBezTo>
                <a:cubicBezTo>
                  <a:pt x="3706709" y="5728165"/>
                  <a:pt x="3645902" y="5723973"/>
                  <a:pt x="3398595" y="5722227"/>
                </a:cubicBezTo>
                <a:cubicBezTo>
                  <a:pt x="3151288" y="5720481"/>
                  <a:pt x="3001606" y="5732695"/>
                  <a:pt x="2831009" y="5722227"/>
                </a:cubicBezTo>
                <a:cubicBezTo>
                  <a:pt x="2660412" y="5711759"/>
                  <a:pt x="2424161" y="5689878"/>
                  <a:pt x="2138831" y="5722227"/>
                </a:cubicBezTo>
                <a:cubicBezTo>
                  <a:pt x="1853501" y="5754576"/>
                  <a:pt x="1788223" y="5720540"/>
                  <a:pt x="1633541" y="5722227"/>
                </a:cubicBezTo>
                <a:cubicBezTo>
                  <a:pt x="1478859" y="5723915"/>
                  <a:pt x="1324151" y="5739059"/>
                  <a:pt x="1128251" y="5722227"/>
                </a:cubicBezTo>
                <a:cubicBezTo>
                  <a:pt x="932351" y="5705396"/>
                  <a:pt x="522340" y="5691488"/>
                  <a:pt x="0" y="5722227"/>
                </a:cubicBezTo>
                <a:cubicBezTo>
                  <a:pt x="-8445" y="5596771"/>
                  <a:pt x="-11215" y="5344833"/>
                  <a:pt x="0" y="5200869"/>
                </a:cubicBezTo>
                <a:cubicBezTo>
                  <a:pt x="11215" y="5056905"/>
                  <a:pt x="20310" y="4693766"/>
                  <a:pt x="0" y="4450621"/>
                </a:cubicBezTo>
                <a:cubicBezTo>
                  <a:pt x="-20310" y="4207476"/>
                  <a:pt x="817" y="4075053"/>
                  <a:pt x="0" y="3872040"/>
                </a:cubicBezTo>
                <a:cubicBezTo>
                  <a:pt x="-817" y="3669027"/>
                  <a:pt x="-21729" y="3595882"/>
                  <a:pt x="0" y="3407904"/>
                </a:cubicBezTo>
                <a:cubicBezTo>
                  <a:pt x="21729" y="3219926"/>
                  <a:pt x="-30605" y="3052469"/>
                  <a:pt x="0" y="2714879"/>
                </a:cubicBezTo>
                <a:cubicBezTo>
                  <a:pt x="30605" y="2377289"/>
                  <a:pt x="-16081" y="2430808"/>
                  <a:pt x="0" y="2193520"/>
                </a:cubicBezTo>
                <a:cubicBezTo>
                  <a:pt x="16081" y="1956232"/>
                  <a:pt x="18120" y="1817979"/>
                  <a:pt x="0" y="1500495"/>
                </a:cubicBezTo>
                <a:cubicBezTo>
                  <a:pt x="-18120" y="1183011"/>
                  <a:pt x="23969" y="972269"/>
                  <a:pt x="0" y="750248"/>
                </a:cubicBezTo>
                <a:cubicBezTo>
                  <a:pt x="-23969" y="528227"/>
                  <a:pt x="-3769" y="358360"/>
                  <a:pt x="0" y="0"/>
                </a:cubicBezTo>
                <a:close/>
              </a:path>
            </a:pathLst>
          </a:custGeom>
          <a:noFill/>
          <a:ln w="25400">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Pacific NW Federal Credit Union">
            <a:extLst>
              <a:ext uri="{FF2B5EF4-FFF2-40B4-BE49-F238E27FC236}">
                <a16:creationId xmlns:a16="http://schemas.microsoft.com/office/drawing/2014/main" id="{252E9159-DEC3-8DC3-9BF0-A69332DC4CA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2572803"/>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0">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EE3657-E981-EA07-2867-1F73F005FBAB}"/>
              </a:ext>
            </a:extLst>
          </p:cNvPr>
          <p:cNvSpPr>
            <a:spLocks noGrp="1"/>
          </p:cNvSpPr>
          <p:nvPr>
            <p:ph type="title"/>
          </p:nvPr>
        </p:nvSpPr>
        <p:spPr>
          <a:xfrm>
            <a:off x="630936" y="639520"/>
            <a:ext cx="3429000" cy="1719072"/>
          </a:xfrm>
        </p:spPr>
        <p:txBody>
          <a:bodyPr anchor="b">
            <a:normAutofit/>
          </a:bodyPr>
          <a:lstStyle/>
          <a:p>
            <a:pPr>
              <a:lnSpc>
                <a:spcPct val="90000"/>
              </a:lnSpc>
            </a:pPr>
            <a:r>
              <a:rPr lang="en-US"/>
              <a:t>The 16</a:t>
            </a:r>
            <a:r>
              <a:rPr lang="en-US" baseline="30000"/>
              <a:t>th</a:t>
            </a:r>
            <a:r>
              <a:rPr lang="en-US"/>
              <a:t> Amendment</a:t>
            </a:r>
          </a:p>
        </p:txBody>
      </p:sp>
      <p:sp>
        <p:nvSpPr>
          <p:cNvPr id="14"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9084" y="2532888"/>
            <a:ext cx="3291840" cy="18288"/>
          </a:xfrm>
          <a:custGeom>
            <a:avLst/>
            <a:gdLst>
              <a:gd name="connsiteX0" fmla="*/ 0 w 3291840"/>
              <a:gd name="connsiteY0" fmla="*/ 0 h 18288"/>
              <a:gd name="connsiteX1" fmla="*/ 625450 w 3291840"/>
              <a:gd name="connsiteY1" fmla="*/ 0 h 18288"/>
              <a:gd name="connsiteX2" fmla="*/ 1283818 w 3291840"/>
              <a:gd name="connsiteY2" fmla="*/ 0 h 18288"/>
              <a:gd name="connsiteX3" fmla="*/ 1975104 w 3291840"/>
              <a:gd name="connsiteY3" fmla="*/ 0 h 18288"/>
              <a:gd name="connsiteX4" fmla="*/ 2666390 w 3291840"/>
              <a:gd name="connsiteY4" fmla="*/ 0 h 18288"/>
              <a:gd name="connsiteX5" fmla="*/ 3291840 w 3291840"/>
              <a:gd name="connsiteY5" fmla="*/ 0 h 18288"/>
              <a:gd name="connsiteX6" fmla="*/ 3291840 w 3291840"/>
              <a:gd name="connsiteY6" fmla="*/ 18288 h 18288"/>
              <a:gd name="connsiteX7" fmla="*/ 2567635 w 3291840"/>
              <a:gd name="connsiteY7" fmla="*/ 18288 h 18288"/>
              <a:gd name="connsiteX8" fmla="*/ 1843430 w 3291840"/>
              <a:gd name="connsiteY8" fmla="*/ 18288 h 18288"/>
              <a:gd name="connsiteX9" fmla="*/ 1185062 w 3291840"/>
              <a:gd name="connsiteY9" fmla="*/ 18288 h 18288"/>
              <a:gd name="connsiteX10" fmla="*/ 0 w 3291840"/>
              <a:gd name="connsiteY10" fmla="*/ 18288 h 18288"/>
              <a:gd name="connsiteX11" fmla="*/ 0 w 3291840"/>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1840" h="18288" fill="none" extrusionOk="0">
                <a:moveTo>
                  <a:pt x="0" y="0"/>
                </a:moveTo>
                <a:cubicBezTo>
                  <a:pt x="173613" y="5552"/>
                  <a:pt x="489242" y="1770"/>
                  <a:pt x="625450" y="0"/>
                </a:cubicBezTo>
                <a:cubicBezTo>
                  <a:pt x="761658" y="-1770"/>
                  <a:pt x="1015131" y="32079"/>
                  <a:pt x="1283818" y="0"/>
                </a:cubicBezTo>
                <a:cubicBezTo>
                  <a:pt x="1552505" y="-32079"/>
                  <a:pt x="1752773" y="10771"/>
                  <a:pt x="1975104" y="0"/>
                </a:cubicBezTo>
                <a:cubicBezTo>
                  <a:pt x="2197435" y="-10771"/>
                  <a:pt x="2433070" y="21341"/>
                  <a:pt x="2666390" y="0"/>
                </a:cubicBezTo>
                <a:cubicBezTo>
                  <a:pt x="2899710" y="-21341"/>
                  <a:pt x="3028437" y="16612"/>
                  <a:pt x="3291840" y="0"/>
                </a:cubicBezTo>
                <a:cubicBezTo>
                  <a:pt x="3291131" y="8157"/>
                  <a:pt x="3291427" y="12125"/>
                  <a:pt x="3291840" y="18288"/>
                </a:cubicBezTo>
                <a:cubicBezTo>
                  <a:pt x="3043276" y="37868"/>
                  <a:pt x="2921041" y="-12908"/>
                  <a:pt x="2567635" y="18288"/>
                </a:cubicBezTo>
                <a:cubicBezTo>
                  <a:pt x="2214230" y="49484"/>
                  <a:pt x="2189623" y="-13019"/>
                  <a:pt x="1843430" y="18288"/>
                </a:cubicBezTo>
                <a:cubicBezTo>
                  <a:pt x="1497237" y="49595"/>
                  <a:pt x="1492584" y="29180"/>
                  <a:pt x="1185062" y="18288"/>
                </a:cubicBezTo>
                <a:cubicBezTo>
                  <a:pt x="877540" y="7396"/>
                  <a:pt x="313238" y="46443"/>
                  <a:pt x="0" y="18288"/>
                </a:cubicBezTo>
                <a:cubicBezTo>
                  <a:pt x="-46" y="12483"/>
                  <a:pt x="-203" y="6491"/>
                  <a:pt x="0" y="0"/>
                </a:cubicBezTo>
                <a:close/>
              </a:path>
              <a:path w="3291840" h="18288" stroke="0" extrusionOk="0">
                <a:moveTo>
                  <a:pt x="0" y="0"/>
                </a:moveTo>
                <a:cubicBezTo>
                  <a:pt x="281971" y="23935"/>
                  <a:pt x="485873" y="-14021"/>
                  <a:pt x="625450" y="0"/>
                </a:cubicBezTo>
                <a:cubicBezTo>
                  <a:pt x="765027" y="14021"/>
                  <a:pt x="1048900" y="27914"/>
                  <a:pt x="1185062" y="0"/>
                </a:cubicBezTo>
                <a:cubicBezTo>
                  <a:pt x="1321224" y="-27914"/>
                  <a:pt x="1648252" y="-3988"/>
                  <a:pt x="1909267" y="0"/>
                </a:cubicBezTo>
                <a:cubicBezTo>
                  <a:pt x="2170282" y="3988"/>
                  <a:pt x="2301957" y="25891"/>
                  <a:pt x="2534717" y="0"/>
                </a:cubicBezTo>
                <a:cubicBezTo>
                  <a:pt x="2767477" y="-25891"/>
                  <a:pt x="3078800" y="21500"/>
                  <a:pt x="3291840" y="0"/>
                </a:cubicBezTo>
                <a:cubicBezTo>
                  <a:pt x="3291576" y="4493"/>
                  <a:pt x="3292224" y="9472"/>
                  <a:pt x="3291840" y="18288"/>
                </a:cubicBezTo>
                <a:cubicBezTo>
                  <a:pt x="3120474" y="15714"/>
                  <a:pt x="2816568" y="4633"/>
                  <a:pt x="2633472" y="18288"/>
                </a:cubicBezTo>
                <a:cubicBezTo>
                  <a:pt x="2450376" y="31943"/>
                  <a:pt x="2160769" y="37350"/>
                  <a:pt x="1909267" y="18288"/>
                </a:cubicBezTo>
                <a:cubicBezTo>
                  <a:pt x="1657765" y="-774"/>
                  <a:pt x="1623992" y="9648"/>
                  <a:pt x="1349654" y="18288"/>
                </a:cubicBezTo>
                <a:cubicBezTo>
                  <a:pt x="1075316" y="26928"/>
                  <a:pt x="833426" y="34181"/>
                  <a:pt x="691286" y="18288"/>
                </a:cubicBezTo>
                <a:cubicBezTo>
                  <a:pt x="549146" y="2395"/>
                  <a:pt x="342011" y="24201"/>
                  <a:pt x="0" y="18288"/>
                </a:cubicBezTo>
                <a:cubicBezTo>
                  <a:pt x="843" y="9577"/>
                  <a:pt x="371" y="6900"/>
                  <a:pt x="0" y="0"/>
                </a:cubicBezTo>
                <a:close/>
              </a:path>
            </a:pathLst>
          </a:custGeom>
          <a:solidFill>
            <a:srgbClr val="A88D62"/>
          </a:solidFill>
          <a:ln w="38100" cap="rnd">
            <a:solidFill>
              <a:srgbClr val="A88D6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F2C3410-1314-F5B6-E665-B3C118B6A031}"/>
              </a:ext>
            </a:extLst>
          </p:cNvPr>
          <p:cNvSpPr>
            <a:spLocks noGrp="1"/>
          </p:cNvSpPr>
          <p:nvPr>
            <p:ph idx="1"/>
          </p:nvPr>
        </p:nvSpPr>
        <p:spPr>
          <a:xfrm>
            <a:off x="630936" y="2592832"/>
            <a:ext cx="3676904" cy="3670808"/>
          </a:xfrm>
        </p:spPr>
        <p:txBody>
          <a:bodyPr anchor="t">
            <a:noAutofit/>
          </a:bodyPr>
          <a:lstStyle/>
          <a:p>
            <a:pPr marL="0" indent="0">
              <a:buNone/>
            </a:pPr>
            <a:r>
              <a:rPr lang="en-US" dirty="0">
                <a:latin typeface="Amasis MT Pro" panose="02040504050005020304" pitchFamily="18" charset="0"/>
              </a:rPr>
              <a:t>The 16</a:t>
            </a:r>
            <a:r>
              <a:rPr lang="en-US" baseline="30000" dirty="0">
                <a:latin typeface="Amasis MT Pro" panose="02040504050005020304" pitchFamily="18" charset="0"/>
              </a:rPr>
              <a:t>th</a:t>
            </a:r>
            <a:r>
              <a:rPr lang="en-US" dirty="0">
                <a:latin typeface="Amasis MT Pro" panose="02040504050005020304" pitchFamily="18" charset="0"/>
              </a:rPr>
              <a:t> Amendment, ratified on February 3, 1913, grants congress the authority to issue an income tax without having to determine it based on population. </a:t>
            </a:r>
          </a:p>
        </p:txBody>
      </p:sp>
      <mc:AlternateContent xmlns:mc="http://schemas.openxmlformats.org/markup-compatibility/2006" xmlns:p14="http://schemas.microsoft.com/office/powerpoint/2010/main">
        <mc:Choice Requires="p14">
          <p:contentPart p14:bwMode="auto" r:id="rId2">
            <p14:nvContentPartPr>
              <p14:cNvPr id="16" name="Ink 14">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14:cNvPr>
              <p14:cNvContentPartPr>
                <a14:cpLocks xmlns:a14="http://schemas.microsoft.com/office/drawing/2010/main" noGrp="1" noRot="1" noChangeAspect="1" noMove="1" noResize="1" noEditPoints="1" noAdjustHandles="1" noChangeArrowheads="1" noChangeShapeType="1"/>
              </p14:cNvContentPartPr>
              <p14:nvPr>
                <p:extLst>
                  <p:ext uri="{386F3935-93C4-4BCD-93E2-E3B085C9AB24}">
                    <p16:designElem xmlns:p16="http://schemas.microsoft.com/office/powerpoint/2015/main" val="1"/>
                  </p:ext>
                </p:extLst>
              </p14:nvPr>
            </p14:nvContentPartPr>
            <p14:xfrm>
              <a:off x="5755403" y="1971579"/>
              <a:ext cx="360" cy="2160"/>
            </p14:xfrm>
          </p:contentPart>
        </mc:Choice>
        <mc:Fallback xmlns="">
          <p:pic>
            <p:nvPicPr>
              <p:cNvPr id="16" name="Ink 14">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p:cNvPicPr>
              <p:nvPr/>
            </p:nvPicPr>
            <p:blipFill>
              <a:blip r:embed="rId3"/>
              <a:stretch>
                <a:fillRect/>
              </a:stretch>
            </p:blipFill>
            <p:spPr>
              <a:xfrm>
                <a:off x="5737403" y="1956150"/>
                <a:ext cx="36000" cy="32709"/>
              </a:xfrm>
              <a:prstGeom prst="rect">
                <a:avLst/>
              </a:prstGeom>
            </p:spPr>
          </p:pic>
        </mc:Fallback>
      </mc:AlternateContent>
      <p:pic>
        <p:nvPicPr>
          <p:cNvPr id="6" name="Picture 5">
            <a:extLst>
              <a:ext uri="{FF2B5EF4-FFF2-40B4-BE49-F238E27FC236}">
                <a16:creationId xmlns:a16="http://schemas.microsoft.com/office/drawing/2014/main" id="{5161AD2E-1EF2-D235-3DC4-5AF199A5B643}"/>
              </a:ext>
            </a:extLst>
          </p:cNvPr>
          <p:cNvPicPr>
            <a:picLocks noChangeAspect="1"/>
          </p:cNvPicPr>
          <p:nvPr/>
        </p:nvPicPr>
        <p:blipFill>
          <a:blip r:embed="rId4"/>
          <a:stretch>
            <a:fillRect/>
          </a:stretch>
        </p:blipFill>
        <p:spPr>
          <a:xfrm>
            <a:off x="4654296" y="1608144"/>
            <a:ext cx="6903720" cy="3641712"/>
          </a:xfrm>
          <a:prstGeom prst="rect">
            <a:avLst/>
          </a:prstGeom>
        </p:spPr>
      </p:pic>
      <p:pic>
        <p:nvPicPr>
          <p:cNvPr id="7" name="Picture 4" descr="Pacific NW Federal Credit Union">
            <a:extLst>
              <a:ext uri="{FF2B5EF4-FFF2-40B4-BE49-F238E27FC236}">
                <a16:creationId xmlns:a16="http://schemas.microsoft.com/office/drawing/2014/main" id="{BA15EFC8-CB17-DC26-BEB4-0630102FC51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2488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7" name="Rectangle 5126">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Tax Day Is April 18—Three Days Late This Year. Here's Why">
            <a:extLst>
              <a:ext uri="{FF2B5EF4-FFF2-40B4-BE49-F238E27FC236}">
                <a16:creationId xmlns:a16="http://schemas.microsoft.com/office/drawing/2014/main" id="{983EF8AE-7093-909A-BF88-FCDB14DF049F}"/>
              </a:ext>
            </a:extLst>
          </p:cNvPr>
          <p:cNvPicPr>
            <a:picLocks noChangeAspect="1" noChangeArrowheads="1"/>
          </p:cNvPicPr>
          <p:nvPr/>
        </p:nvPicPr>
        <p:blipFill rotWithShape="1">
          <a:blip r:embed="rId2">
            <a:alphaModFix amt="90000"/>
            <a:extLst>
              <a:ext uri="{28A0092B-C50C-407E-A947-70E740481C1C}">
                <a14:useLocalDpi xmlns:a14="http://schemas.microsoft.com/office/drawing/2010/main" val="0"/>
              </a:ext>
            </a:extLst>
          </a:blip>
          <a:srcRect t="3822" r="-1" b="-1"/>
          <a:stretch/>
        </p:blipFill>
        <p:spPr bwMode="auto">
          <a:xfrm>
            <a:off x="20" y="10"/>
            <a:ext cx="12188932" cy="6857990"/>
          </a:xfrm>
          <a:prstGeom prst="rect">
            <a:avLst/>
          </a:prstGeom>
          <a:noFill/>
          <a:extLst>
            <a:ext uri="{909E8E84-426E-40DD-AFC4-6F175D3DCCD1}">
              <a14:hiddenFill xmlns:a14="http://schemas.microsoft.com/office/drawing/2010/main">
                <a:solidFill>
                  <a:srgbClr val="FFFFFF"/>
                </a:solidFill>
              </a14:hiddenFill>
            </a:ext>
          </a:extLst>
        </p:spPr>
      </p:pic>
      <p:sp>
        <p:nvSpPr>
          <p:cNvPr id="5129" name="Freeform: Shape 5128">
            <a:extLst>
              <a:ext uri="{FF2B5EF4-FFF2-40B4-BE49-F238E27FC236}">
                <a16:creationId xmlns:a16="http://schemas.microsoft.com/office/drawing/2014/main" id="{8D5AAC53-3624-41C3-A6B5-1DA97F290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54054" y="760956"/>
            <a:ext cx="6248168" cy="5486563"/>
          </a:xfrm>
          <a:custGeom>
            <a:avLst/>
            <a:gdLst>
              <a:gd name="connsiteX0" fmla="*/ 2612540 w 5531319"/>
              <a:gd name="connsiteY0" fmla="*/ 836 h 4424065"/>
              <a:gd name="connsiteX1" fmla="*/ 2946310 w 5531319"/>
              <a:gd name="connsiteY1" fmla="*/ 35548 h 4424065"/>
              <a:gd name="connsiteX2" fmla="*/ 3961099 w 5531319"/>
              <a:gd name="connsiteY2" fmla="*/ 303581 h 4424065"/>
              <a:gd name="connsiteX3" fmla="*/ 4854587 w 5531319"/>
              <a:gd name="connsiteY3" fmla="*/ 764502 h 4424065"/>
              <a:gd name="connsiteX4" fmla="*/ 5377812 w 5531319"/>
              <a:gd name="connsiteY4" fmla="*/ 1339732 h 4424065"/>
              <a:gd name="connsiteX5" fmla="*/ 5526197 w 5531319"/>
              <a:gd name="connsiteY5" fmla="*/ 1825829 h 4424065"/>
              <a:gd name="connsiteX6" fmla="*/ 5510557 w 5531319"/>
              <a:gd name="connsiteY6" fmla="*/ 2199398 h 4424065"/>
              <a:gd name="connsiteX7" fmla="*/ 5509795 w 5531319"/>
              <a:gd name="connsiteY7" fmla="*/ 2402839 h 4424065"/>
              <a:gd name="connsiteX8" fmla="*/ 5323519 w 5531319"/>
              <a:gd name="connsiteY8" fmla="*/ 3144890 h 4424065"/>
              <a:gd name="connsiteX9" fmla="*/ 4853061 w 5531319"/>
              <a:gd name="connsiteY9" fmla="*/ 3612932 h 4424065"/>
              <a:gd name="connsiteX10" fmla="*/ 4316358 w 5531319"/>
              <a:gd name="connsiteY10" fmla="*/ 3982940 h 4424065"/>
              <a:gd name="connsiteX11" fmla="*/ 3352556 w 5531319"/>
              <a:gd name="connsiteY11" fmla="*/ 4386771 h 4424065"/>
              <a:gd name="connsiteX12" fmla="*/ 2770206 w 5531319"/>
              <a:gd name="connsiteY12" fmla="*/ 4412201 h 4424065"/>
              <a:gd name="connsiteX13" fmla="*/ 2514888 w 5531319"/>
              <a:gd name="connsiteY13" fmla="*/ 4393637 h 4424065"/>
              <a:gd name="connsiteX14" fmla="*/ 1903166 w 5531319"/>
              <a:gd name="connsiteY14" fmla="*/ 4263562 h 4424065"/>
              <a:gd name="connsiteX15" fmla="*/ 948392 w 5531319"/>
              <a:gd name="connsiteY15" fmla="*/ 3794249 h 4424065"/>
              <a:gd name="connsiteX16" fmla="*/ 223633 w 5531319"/>
              <a:gd name="connsiteY16" fmla="*/ 2975526 h 4424065"/>
              <a:gd name="connsiteX17" fmla="*/ 39519 w 5531319"/>
              <a:gd name="connsiteY17" fmla="*/ 2401695 h 4424065"/>
              <a:gd name="connsiteX18" fmla="*/ 16251 w 5531319"/>
              <a:gd name="connsiteY18" fmla="*/ 2300991 h 4424065"/>
              <a:gd name="connsiteX19" fmla="*/ 11800 w 5531319"/>
              <a:gd name="connsiteY19" fmla="*/ 2053556 h 4424065"/>
              <a:gd name="connsiteX20" fmla="*/ 812849 w 5531319"/>
              <a:gd name="connsiteY20" fmla="*/ 651084 h 4424065"/>
              <a:gd name="connsiteX21" fmla="*/ 2066809 w 5531319"/>
              <a:gd name="connsiteY21" fmla="*/ 52586 h 4424065"/>
              <a:gd name="connsiteX22" fmla="*/ 2332045 w 5531319"/>
              <a:gd name="connsiteY22" fmla="*/ 14441 h 4424065"/>
              <a:gd name="connsiteX23" fmla="*/ 2612540 w 5531319"/>
              <a:gd name="connsiteY23" fmla="*/ 836 h 4424065"/>
              <a:gd name="connsiteX24" fmla="*/ 5468597 w 5531319"/>
              <a:gd name="connsiteY24" fmla="*/ 2088522 h 4424065"/>
              <a:gd name="connsiteX25" fmla="*/ 5471140 w 5531319"/>
              <a:gd name="connsiteY25" fmla="*/ 1826083 h 4424065"/>
              <a:gd name="connsiteX26" fmla="*/ 5327079 w 5531319"/>
              <a:gd name="connsiteY26" fmla="*/ 1361348 h 4424065"/>
              <a:gd name="connsiteX27" fmla="*/ 4833353 w 5531319"/>
              <a:gd name="connsiteY27" fmla="*/ 816507 h 4424065"/>
              <a:gd name="connsiteX28" fmla="*/ 4063456 w 5531319"/>
              <a:gd name="connsiteY28" fmla="*/ 400724 h 4424065"/>
              <a:gd name="connsiteX29" fmla="*/ 3972543 w 5531319"/>
              <a:gd name="connsiteY29" fmla="*/ 365631 h 4424065"/>
              <a:gd name="connsiteX30" fmla="*/ 3885571 w 5531319"/>
              <a:gd name="connsiteY30" fmla="*/ 334733 h 4424065"/>
              <a:gd name="connsiteX31" fmla="*/ 4355012 w 5531319"/>
              <a:gd name="connsiteY31" fmla="*/ 579880 h 4424065"/>
              <a:gd name="connsiteX32" fmla="*/ 5144618 w 5531319"/>
              <a:gd name="connsiteY32" fmla="*/ 1290779 h 4424065"/>
              <a:gd name="connsiteX33" fmla="*/ 5468597 w 5531319"/>
              <a:gd name="connsiteY33" fmla="*/ 2088522 h 4424065"/>
              <a:gd name="connsiteX34" fmla="*/ 2219771 w 5531319"/>
              <a:gd name="connsiteY34" fmla="*/ 85645 h 4424065"/>
              <a:gd name="connsiteX35" fmla="*/ 2181626 w 5531319"/>
              <a:gd name="connsiteY35" fmla="*/ 89333 h 4424065"/>
              <a:gd name="connsiteX36" fmla="*/ 1462971 w 5531319"/>
              <a:gd name="connsiteY36" fmla="*/ 303073 h 4424065"/>
              <a:gd name="connsiteX37" fmla="*/ 308697 w 5531319"/>
              <a:gd name="connsiteY37" fmla="*/ 1338461 h 4424065"/>
              <a:gd name="connsiteX38" fmla="*/ 65839 w 5531319"/>
              <a:gd name="connsiteY38" fmla="*/ 2064364 h 4424065"/>
              <a:gd name="connsiteX39" fmla="*/ 82114 w 5531319"/>
              <a:gd name="connsiteY39" fmla="*/ 2022150 h 4424065"/>
              <a:gd name="connsiteX40" fmla="*/ 423260 w 5531319"/>
              <a:gd name="connsiteY40" fmla="*/ 1282260 h 4424065"/>
              <a:gd name="connsiteX41" fmla="*/ 1231811 w 5531319"/>
              <a:gd name="connsiteY41" fmla="*/ 454001 h 4424065"/>
              <a:gd name="connsiteX42" fmla="*/ 2219771 w 5531319"/>
              <a:gd name="connsiteY42" fmla="*/ 85645 h 4424065"/>
              <a:gd name="connsiteX43" fmla="*/ 2855524 w 5531319"/>
              <a:gd name="connsiteY43" fmla="*/ 4364392 h 4424065"/>
              <a:gd name="connsiteX44" fmla="*/ 4292327 w 5531319"/>
              <a:gd name="connsiteY44" fmla="*/ 3931444 h 4424065"/>
              <a:gd name="connsiteX45" fmla="*/ 2855652 w 5531319"/>
              <a:gd name="connsiteY45" fmla="*/ 4364392 h 4424065"/>
              <a:gd name="connsiteX46" fmla="*/ 3869805 w 5531319"/>
              <a:gd name="connsiteY46" fmla="*/ 330156 h 4424065"/>
              <a:gd name="connsiteX47" fmla="*/ 3865736 w 5531319"/>
              <a:gd name="connsiteY47" fmla="*/ 329520 h 4424065"/>
              <a:gd name="connsiteX48" fmla="*/ 3866499 w 5531319"/>
              <a:gd name="connsiteY48" fmla="*/ 330537 h 4424065"/>
              <a:gd name="connsiteX49" fmla="*/ 4302117 w 5531319"/>
              <a:gd name="connsiteY49" fmla="*/ 3923561 h 4424065"/>
              <a:gd name="connsiteX50" fmla="*/ 4301101 w 5531319"/>
              <a:gd name="connsiteY50" fmla="*/ 3924959 h 4424065"/>
              <a:gd name="connsiteX51" fmla="*/ 4302880 w 5531319"/>
              <a:gd name="connsiteY51" fmla="*/ 3924959 h 4424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531319" h="4424065">
                <a:moveTo>
                  <a:pt x="2612540" y="836"/>
                </a:moveTo>
                <a:cubicBezTo>
                  <a:pt x="2715913" y="-4250"/>
                  <a:pt x="2831239" y="14695"/>
                  <a:pt x="2946310" y="35548"/>
                </a:cubicBezTo>
                <a:cubicBezTo>
                  <a:pt x="3291651" y="98106"/>
                  <a:pt x="3631143" y="182915"/>
                  <a:pt x="3961099" y="303581"/>
                </a:cubicBezTo>
                <a:cubicBezTo>
                  <a:pt x="4278340" y="419543"/>
                  <a:pt x="4581340" y="563350"/>
                  <a:pt x="4854587" y="764502"/>
                </a:cubicBezTo>
                <a:cubicBezTo>
                  <a:pt x="5067437" y="921152"/>
                  <a:pt x="5250407" y="1105521"/>
                  <a:pt x="5377812" y="1339732"/>
                </a:cubicBezTo>
                <a:cubicBezTo>
                  <a:pt x="5459811" y="1489986"/>
                  <a:pt x="5510303" y="1655396"/>
                  <a:pt x="5526197" y="1825829"/>
                </a:cubicBezTo>
                <a:cubicBezTo>
                  <a:pt x="5538276" y="1951327"/>
                  <a:pt x="5527341" y="2074917"/>
                  <a:pt x="5510557" y="2199398"/>
                </a:cubicBezTo>
                <a:cubicBezTo>
                  <a:pt x="5502966" y="2266991"/>
                  <a:pt x="5502712" y="2335195"/>
                  <a:pt x="5509795" y="2402839"/>
                </a:cubicBezTo>
                <a:cubicBezTo>
                  <a:pt x="5534207" y="2664197"/>
                  <a:pt x="5468471" y="2926051"/>
                  <a:pt x="5323519" y="3144890"/>
                </a:cubicBezTo>
                <a:cubicBezTo>
                  <a:pt x="5201339" y="3332234"/>
                  <a:pt x="5041041" y="3491719"/>
                  <a:pt x="4853061" y="3612932"/>
                </a:cubicBezTo>
                <a:cubicBezTo>
                  <a:pt x="4671109" y="3732072"/>
                  <a:pt x="4498565" y="3864563"/>
                  <a:pt x="4316358" y="3982940"/>
                </a:cubicBezTo>
                <a:cubicBezTo>
                  <a:pt x="4019716" y="4175573"/>
                  <a:pt x="3701076" y="4317347"/>
                  <a:pt x="3352556" y="4386771"/>
                </a:cubicBezTo>
                <a:cubicBezTo>
                  <a:pt x="3160953" y="4425590"/>
                  <a:pt x="2964455" y="4434173"/>
                  <a:pt x="2770206" y="4412201"/>
                </a:cubicBezTo>
                <a:cubicBezTo>
                  <a:pt x="2685524" y="4402537"/>
                  <a:pt x="2599952" y="4402410"/>
                  <a:pt x="2514888" y="4393637"/>
                </a:cubicBezTo>
                <a:cubicBezTo>
                  <a:pt x="2307136" y="4370851"/>
                  <a:pt x="2102208" y="4327277"/>
                  <a:pt x="1903166" y="4263562"/>
                </a:cubicBezTo>
                <a:cubicBezTo>
                  <a:pt x="1560622" y="4156119"/>
                  <a:pt x="1238931" y="4006972"/>
                  <a:pt x="948392" y="3794249"/>
                </a:cubicBezTo>
                <a:cubicBezTo>
                  <a:pt x="647553" y="3573897"/>
                  <a:pt x="396812" y="3308660"/>
                  <a:pt x="223633" y="2975526"/>
                </a:cubicBezTo>
                <a:cubicBezTo>
                  <a:pt x="129453" y="2796370"/>
                  <a:pt x="67149" y="2602198"/>
                  <a:pt x="39519" y="2401695"/>
                </a:cubicBezTo>
                <a:cubicBezTo>
                  <a:pt x="34509" y="2367555"/>
                  <a:pt x="26728" y="2333872"/>
                  <a:pt x="16251" y="2300991"/>
                </a:cubicBezTo>
                <a:cubicBezTo>
                  <a:pt x="-9180" y="2218598"/>
                  <a:pt x="-25" y="2135695"/>
                  <a:pt x="11800" y="2053556"/>
                </a:cubicBezTo>
                <a:cubicBezTo>
                  <a:pt x="93685" y="1480615"/>
                  <a:pt x="377867" y="1021983"/>
                  <a:pt x="812849" y="651084"/>
                </a:cubicBezTo>
                <a:cubicBezTo>
                  <a:pt x="1176754" y="340201"/>
                  <a:pt x="1598259" y="146042"/>
                  <a:pt x="2066809" y="52586"/>
                </a:cubicBezTo>
                <a:cubicBezTo>
                  <a:pt x="2154543" y="35039"/>
                  <a:pt x="2243040" y="23087"/>
                  <a:pt x="2332045" y="14441"/>
                </a:cubicBezTo>
                <a:cubicBezTo>
                  <a:pt x="2421051" y="5794"/>
                  <a:pt x="2508912" y="2107"/>
                  <a:pt x="2612540" y="836"/>
                </a:cubicBezTo>
                <a:close/>
                <a:moveTo>
                  <a:pt x="5468597" y="2088522"/>
                </a:moveTo>
                <a:cubicBezTo>
                  <a:pt x="5479329" y="2001424"/>
                  <a:pt x="5480181" y="1913385"/>
                  <a:pt x="5471140" y="1826083"/>
                </a:cubicBezTo>
                <a:cubicBezTo>
                  <a:pt x="5455336" y="1662962"/>
                  <a:pt x="5406306" y="1504799"/>
                  <a:pt x="5327079" y="1361348"/>
                </a:cubicBezTo>
                <a:cubicBezTo>
                  <a:pt x="5206159" y="1140233"/>
                  <a:pt x="5033361" y="965782"/>
                  <a:pt x="4833353" y="816507"/>
                </a:cubicBezTo>
                <a:cubicBezTo>
                  <a:pt x="4597234" y="640276"/>
                  <a:pt x="4336321" y="509438"/>
                  <a:pt x="4063456" y="400724"/>
                </a:cubicBezTo>
                <a:cubicBezTo>
                  <a:pt x="4033359" y="388607"/>
                  <a:pt x="4003059" y="376909"/>
                  <a:pt x="3972543" y="365631"/>
                </a:cubicBezTo>
                <a:cubicBezTo>
                  <a:pt x="3943679" y="354950"/>
                  <a:pt x="3914562" y="345033"/>
                  <a:pt x="3885571" y="334733"/>
                </a:cubicBezTo>
                <a:cubicBezTo>
                  <a:pt x="4046888" y="406840"/>
                  <a:pt x="4203652" y="488713"/>
                  <a:pt x="4355012" y="579880"/>
                </a:cubicBezTo>
                <a:cubicBezTo>
                  <a:pt x="4662081" y="768063"/>
                  <a:pt x="4933802" y="995790"/>
                  <a:pt x="5144618" y="1290779"/>
                </a:cubicBezTo>
                <a:cubicBezTo>
                  <a:pt x="5314364" y="1528042"/>
                  <a:pt x="5426257" y="1789591"/>
                  <a:pt x="5468597" y="2088522"/>
                </a:cubicBezTo>
                <a:close/>
                <a:moveTo>
                  <a:pt x="2219771" y="85645"/>
                </a:moveTo>
                <a:cubicBezTo>
                  <a:pt x="2206942" y="84005"/>
                  <a:pt x="2193909" y="85264"/>
                  <a:pt x="2181626" y="89333"/>
                </a:cubicBezTo>
                <a:cubicBezTo>
                  <a:pt x="1932919" y="125113"/>
                  <a:pt x="1690799" y="197118"/>
                  <a:pt x="1462971" y="303073"/>
                </a:cubicBezTo>
                <a:cubicBezTo>
                  <a:pt x="971788" y="529528"/>
                  <a:pt x="578129" y="865460"/>
                  <a:pt x="308697" y="1338461"/>
                </a:cubicBezTo>
                <a:cubicBezTo>
                  <a:pt x="180224" y="1561852"/>
                  <a:pt x="97652" y="1808638"/>
                  <a:pt x="65839" y="2064364"/>
                </a:cubicBezTo>
                <a:cubicBezTo>
                  <a:pt x="71942" y="2050505"/>
                  <a:pt x="77283" y="2036391"/>
                  <a:pt x="82114" y="2022150"/>
                </a:cubicBezTo>
                <a:cubicBezTo>
                  <a:pt x="170103" y="1763653"/>
                  <a:pt x="279579" y="1515073"/>
                  <a:pt x="423260" y="1282260"/>
                </a:cubicBezTo>
                <a:cubicBezTo>
                  <a:pt x="630769" y="945565"/>
                  <a:pt x="895370" y="664944"/>
                  <a:pt x="1231811" y="454001"/>
                </a:cubicBezTo>
                <a:cubicBezTo>
                  <a:pt x="1535192" y="263783"/>
                  <a:pt x="1866801" y="149729"/>
                  <a:pt x="2219771" y="85645"/>
                </a:cubicBezTo>
                <a:close/>
                <a:moveTo>
                  <a:pt x="2855524" y="4364392"/>
                </a:moveTo>
                <a:cubicBezTo>
                  <a:pt x="3386633" y="4394018"/>
                  <a:pt x="3853530" y="4210158"/>
                  <a:pt x="4292327" y="3931444"/>
                </a:cubicBezTo>
                <a:cubicBezTo>
                  <a:pt x="3830134" y="4131325"/>
                  <a:pt x="3346707" y="4259111"/>
                  <a:pt x="2855652" y="4364392"/>
                </a:cubicBezTo>
                <a:close/>
                <a:moveTo>
                  <a:pt x="3869805" y="330156"/>
                </a:moveTo>
                <a:lnTo>
                  <a:pt x="3865736" y="329520"/>
                </a:lnTo>
                <a:cubicBezTo>
                  <a:pt x="3865736" y="329520"/>
                  <a:pt x="3865736" y="330410"/>
                  <a:pt x="3866499" y="330537"/>
                </a:cubicBezTo>
                <a:close/>
                <a:moveTo>
                  <a:pt x="4302117" y="3923561"/>
                </a:moveTo>
                <a:lnTo>
                  <a:pt x="4301101" y="3924959"/>
                </a:lnTo>
                <a:lnTo>
                  <a:pt x="4302880" y="3924959"/>
                </a:lnTo>
                <a:close/>
              </a:path>
            </a:pathLst>
          </a:custGeom>
          <a:solidFill>
            <a:srgbClr val="C46284"/>
          </a:solidFill>
          <a:ln w="1270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73690EE-CD9E-1CC3-97E2-90038D26C9AE}"/>
              </a:ext>
            </a:extLst>
          </p:cNvPr>
          <p:cNvSpPr>
            <a:spLocks noGrp="1"/>
          </p:cNvSpPr>
          <p:nvPr>
            <p:ph type="title"/>
          </p:nvPr>
        </p:nvSpPr>
        <p:spPr>
          <a:xfrm>
            <a:off x="7536226" y="1153694"/>
            <a:ext cx="3199865" cy="776706"/>
          </a:xfrm>
        </p:spPr>
        <p:txBody>
          <a:bodyPr anchor="b">
            <a:normAutofit fontScale="90000"/>
          </a:bodyPr>
          <a:lstStyle/>
          <a:p>
            <a:r>
              <a:rPr lang="en-US" sz="6000" dirty="0">
                <a:solidFill>
                  <a:srgbClr val="FBF9F6"/>
                </a:solidFill>
              </a:rPr>
              <a:t>limits</a:t>
            </a:r>
          </a:p>
        </p:txBody>
      </p:sp>
      <p:sp>
        <p:nvSpPr>
          <p:cNvPr id="513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72499" y="3095719"/>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C46284"/>
          </a:solidFill>
          <a:ln w="38100" cap="rnd">
            <a:solidFill>
              <a:srgbClr val="C4628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5734E37-267E-7D34-F397-EB9A147C7D75}"/>
              </a:ext>
            </a:extLst>
          </p:cNvPr>
          <p:cNvSpPr>
            <a:spLocks noGrp="1"/>
          </p:cNvSpPr>
          <p:nvPr>
            <p:ph idx="1"/>
          </p:nvPr>
        </p:nvSpPr>
        <p:spPr>
          <a:xfrm>
            <a:off x="6167121" y="2011680"/>
            <a:ext cx="4928227" cy="3438625"/>
          </a:xfrm>
        </p:spPr>
        <p:txBody>
          <a:bodyPr vert="horz" lIns="91440" tIns="45720" rIns="91440" bIns="45720" rtlCol="0" anchor="t">
            <a:normAutofit fontScale="92500" lnSpcReduction="20000"/>
          </a:bodyPr>
          <a:lstStyle/>
          <a:p>
            <a:pPr marL="0" indent="0">
              <a:lnSpc>
                <a:spcPct val="100000"/>
              </a:lnSpc>
              <a:buNone/>
            </a:pPr>
            <a:r>
              <a:rPr lang="en-US" b="1" dirty="0">
                <a:solidFill>
                  <a:srgbClr val="FBF9F6"/>
                </a:solidFill>
                <a:latin typeface="Amasis MT Pro" panose="020F0502020204030204" pitchFamily="18" charset="0"/>
              </a:rPr>
              <a:t>Certain taxes are prohibited or limited in the constitution</a:t>
            </a:r>
          </a:p>
          <a:p>
            <a:pPr>
              <a:lnSpc>
                <a:spcPct val="100000"/>
              </a:lnSpc>
            </a:pPr>
            <a:r>
              <a:rPr lang="en-US" b="1" dirty="0">
                <a:solidFill>
                  <a:srgbClr val="FBF9F6"/>
                </a:solidFill>
                <a:latin typeface="Amasis MT Pro" panose="020F0502020204030204" pitchFamily="18" charset="0"/>
              </a:rPr>
              <a:t>The purpose of a tax must be for “the common defense and general welfare”</a:t>
            </a:r>
          </a:p>
          <a:p>
            <a:pPr>
              <a:lnSpc>
                <a:spcPct val="100000"/>
              </a:lnSpc>
            </a:pPr>
            <a:r>
              <a:rPr lang="en-US" b="1" dirty="0">
                <a:solidFill>
                  <a:srgbClr val="FBF9F6"/>
                </a:solidFill>
                <a:latin typeface="Amasis MT Pro" panose="020F0502020204030204" pitchFamily="18" charset="0"/>
              </a:rPr>
              <a:t>Federal taxes must be the same in every state.</a:t>
            </a:r>
          </a:p>
          <a:p>
            <a:pPr>
              <a:lnSpc>
                <a:spcPct val="100000"/>
              </a:lnSpc>
            </a:pPr>
            <a:r>
              <a:rPr lang="en-US" b="1" dirty="0">
                <a:solidFill>
                  <a:srgbClr val="FBF9F6"/>
                </a:solidFill>
                <a:latin typeface="Amasis MT Pro" panose="020F0502020204030204" pitchFamily="18" charset="0"/>
              </a:rPr>
              <a:t>The government may not tax exports.</a:t>
            </a:r>
          </a:p>
        </p:txBody>
      </p:sp>
      <p:pic>
        <p:nvPicPr>
          <p:cNvPr id="4" name="Picture 4" descr="Pacific NW Federal Credit Union">
            <a:extLst>
              <a:ext uri="{FF2B5EF4-FFF2-40B4-BE49-F238E27FC236}">
                <a16:creationId xmlns:a16="http://schemas.microsoft.com/office/drawing/2014/main" id="{CE1260FD-542E-DF52-6B1C-84224A61ED6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053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D08863-6DDE-D4A9-C004-06257CC1091F}"/>
              </a:ext>
            </a:extLst>
          </p:cNvPr>
          <p:cNvSpPr>
            <a:spLocks noGrp="1"/>
          </p:cNvSpPr>
          <p:nvPr>
            <p:ph type="title"/>
          </p:nvPr>
        </p:nvSpPr>
        <p:spPr>
          <a:xfrm>
            <a:off x="640080" y="325369"/>
            <a:ext cx="4368602" cy="1956841"/>
          </a:xfrm>
        </p:spPr>
        <p:txBody>
          <a:bodyPr anchor="b">
            <a:normAutofit/>
          </a:bodyPr>
          <a:lstStyle/>
          <a:p>
            <a:r>
              <a:rPr lang="en-US" sz="6600"/>
              <a:t>Impact of taxes</a:t>
            </a:r>
          </a:p>
        </p:txBody>
      </p:sp>
      <p:sp>
        <p:nvSpPr>
          <p:cNvPr id="1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5BA3F4"/>
          </a:solidFill>
          <a:ln w="38100" cap="rnd">
            <a:solidFill>
              <a:srgbClr val="5BA3F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906C8F9-5F2F-5914-E04A-5D9588CC2C25}"/>
              </a:ext>
            </a:extLst>
          </p:cNvPr>
          <p:cNvSpPr>
            <a:spLocks noGrp="1"/>
          </p:cNvSpPr>
          <p:nvPr>
            <p:ph idx="1"/>
          </p:nvPr>
        </p:nvSpPr>
        <p:spPr>
          <a:xfrm>
            <a:off x="640080" y="2872899"/>
            <a:ext cx="4243589" cy="3320668"/>
          </a:xfrm>
        </p:spPr>
        <p:txBody>
          <a:bodyPr>
            <a:normAutofit/>
          </a:bodyPr>
          <a:lstStyle/>
          <a:p>
            <a:pPr marL="0" indent="0">
              <a:buNone/>
            </a:pPr>
            <a:r>
              <a:rPr lang="en-US" dirty="0">
                <a:latin typeface="Amasis MT Pro Light" panose="02040304050005020304" pitchFamily="18" charset="0"/>
              </a:rPr>
              <a:t>Types of taxes impact people differently depending on their income </a:t>
            </a:r>
          </a:p>
          <a:p>
            <a:r>
              <a:rPr lang="en-US" dirty="0">
                <a:latin typeface="Amasis MT Pro Light" panose="02040304050005020304" pitchFamily="18" charset="0"/>
              </a:rPr>
              <a:t>Proportional Tax</a:t>
            </a:r>
          </a:p>
          <a:p>
            <a:r>
              <a:rPr lang="en-US" dirty="0">
                <a:latin typeface="Amasis MT Pro Light" panose="02040304050005020304" pitchFamily="18" charset="0"/>
              </a:rPr>
              <a:t>Progressive Tax</a:t>
            </a:r>
          </a:p>
          <a:p>
            <a:r>
              <a:rPr lang="en-US" dirty="0">
                <a:latin typeface="Amasis MT Pro Light" panose="02040304050005020304" pitchFamily="18" charset="0"/>
              </a:rPr>
              <a:t>Regressive Tax</a:t>
            </a:r>
          </a:p>
        </p:txBody>
      </p:sp>
      <p:pic>
        <p:nvPicPr>
          <p:cNvPr id="5" name="Picture 4" descr="Magnifying glass showing decling performance">
            <a:extLst>
              <a:ext uri="{FF2B5EF4-FFF2-40B4-BE49-F238E27FC236}">
                <a16:creationId xmlns:a16="http://schemas.microsoft.com/office/drawing/2014/main" id="{93D441AF-8B2D-EB2C-AF89-D9B0AE8D0C1B}"/>
              </a:ext>
            </a:extLst>
          </p:cNvPr>
          <p:cNvPicPr>
            <a:picLocks noChangeAspect="1"/>
          </p:cNvPicPr>
          <p:nvPr/>
        </p:nvPicPr>
        <p:blipFill rotWithShape="1">
          <a:blip r:embed="rId2"/>
          <a:srcRect l="1242" r="31805"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4" name="Picture 4" descr="Pacific NW Federal Credit Union">
            <a:extLst>
              <a:ext uri="{FF2B5EF4-FFF2-40B4-BE49-F238E27FC236}">
                <a16:creationId xmlns:a16="http://schemas.microsoft.com/office/drawing/2014/main" id="{8E603985-A868-1313-C2DB-5F47CB62271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2283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889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9612307-3548-3B06-6414-C231A410C053}"/>
              </a:ext>
            </a:extLst>
          </p:cNvPr>
          <p:cNvSpPr>
            <a:spLocks noGrp="1"/>
          </p:cNvSpPr>
          <p:nvPr>
            <p:ph type="title"/>
          </p:nvPr>
        </p:nvSpPr>
        <p:spPr>
          <a:xfrm>
            <a:off x="5297762" y="329184"/>
            <a:ext cx="6251110" cy="1783080"/>
          </a:xfrm>
        </p:spPr>
        <p:txBody>
          <a:bodyPr anchor="b">
            <a:normAutofit/>
          </a:bodyPr>
          <a:lstStyle/>
          <a:p>
            <a:r>
              <a:rPr lang="en-US" sz="7200" dirty="0"/>
              <a:t>Proportional tax</a:t>
            </a:r>
          </a:p>
        </p:txBody>
      </p:sp>
      <p:sp>
        <p:nvSpPr>
          <p:cNvPr id="18"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2395728"/>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CFF61"/>
          </a:solidFill>
          <a:ln w="38100" cap="rnd">
            <a:solidFill>
              <a:srgbClr val="FCFF6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F65E581-245B-11F4-5B02-019E28D0666B}"/>
              </a:ext>
            </a:extLst>
          </p:cNvPr>
          <p:cNvSpPr>
            <a:spLocks noGrp="1"/>
          </p:cNvSpPr>
          <p:nvPr>
            <p:ph idx="1"/>
          </p:nvPr>
        </p:nvSpPr>
        <p:spPr>
          <a:xfrm>
            <a:off x="5297762" y="2537968"/>
            <a:ext cx="6589438" cy="3994912"/>
          </a:xfrm>
        </p:spPr>
        <p:txBody>
          <a:bodyPr>
            <a:normAutofit/>
          </a:bodyPr>
          <a:lstStyle/>
          <a:p>
            <a:pPr marL="0" indent="0">
              <a:buNone/>
            </a:pPr>
            <a:r>
              <a:rPr lang="en-US" sz="1800" b="1" dirty="0">
                <a:latin typeface="Amasis MT Pro Light" panose="02040304050005020304" pitchFamily="18" charset="0"/>
              </a:rPr>
              <a:t>A tax that takes the same percentage of income from the wealthy and poor. </a:t>
            </a:r>
          </a:p>
          <a:p>
            <a:pPr marL="0" indent="0">
              <a:buNone/>
            </a:pPr>
            <a:r>
              <a:rPr lang="en-US" sz="1800" b="1" dirty="0">
                <a:latin typeface="Amasis MT Pro Light" panose="02040304050005020304" pitchFamily="18" charset="0"/>
              </a:rPr>
              <a:t>Example: 20% Proportional or “flat” tax for everyone </a:t>
            </a:r>
          </a:p>
          <a:p>
            <a:pPr marL="0" indent="0">
              <a:buNone/>
            </a:pPr>
            <a:r>
              <a:rPr lang="en-US" sz="1800" b="1" dirty="0">
                <a:latin typeface="Amasis MT Pro Light" panose="02040304050005020304" pitchFamily="18" charset="0"/>
              </a:rPr>
              <a:t>A person who makes $2,000 pays $400 in taxes and takes home $1,600</a:t>
            </a:r>
          </a:p>
          <a:p>
            <a:pPr marL="0" indent="0">
              <a:buNone/>
            </a:pPr>
            <a:r>
              <a:rPr lang="en-US" sz="1800" b="1" dirty="0">
                <a:latin typeface="Amasis MT Pro Light" panose="02040304050005020304" pitchFamily="18" charset="0"/>
              </a:rPr>
              <a:t>A person who makes $20,000 pays $4,000 in taxes and takes home $16,000</a:t>
            </a:r>
          </a:p>
          <a:p>
            <a:pPr marL="0" indent="0">
              <a:buNone/>
            </a:pPr>
            <a:r>
              <a:rPr lang="en-US" sz="1800" b="1" dirty="0">
                <a:latin typeface="Amasis MT Pro Light" panose="02040304050005020304" pitchFamily="18" charset="0"/>
              </a:rPr>
              <a:t>A person who make $200,000 pays $40,000 in taxes and takes home $160,000</a:t>
            </a:r>
          </a:p>
          <a:p>
            <a:pPr marL="0" indent="0">
              <a:buNone/>
            </a:pPr>
            <a:endParaRPr lang="en-US" sz="800" b="1" dirty="0">
              <a:latin typeface="Amasis MT Pro Light" panose="02040304050005020304" pitchFamily="18" charset="0"/>
            </a:endParaRPr>
          </a:p>
          <a:p>
            <a:pPr marL="0" indent="0">
              <a:buNone/>
            </a:pPr>
            <a:r>
              <a:rPr lang="en-US" sz="1800" b="1" dirty="0">
                <a:latin typeface="Amasis MT Pro Light" panose="02040304050005020304" pitchFamily="18" charset="0"/>
              </a:rPr>
              <a:t>What are the arguments FOR and AGAINST a proportional tax? </a:t>
            </a:r>
          </a:p>
        </p:txBody>
      </p:sp>
      <p:pic>
        <p:nvPicPr>
          <p:cNvPr id="5" name="Picture 4" descr="Antique cash register keys">
            <a:extLst>
              <a:ext uri="{FF2B5EF4-FFF2-40B4-BE49-F238E27FC236}">
                <a16:creationId xmlns:a16="http://schemas.microsoft.com/office/drawing/2014/main" id="{8EDBFA1B-E18A-1C15-F7C5-F33628838497}"/>
              </a:ext>
            </a:extLst>
          </p:cNvPr>
          <p:cNvPicPr>
            <a:picLocks noChangeAspect="1"/>
          </p:cNvPicPr>
          <p:nvPr/>
        </p:nvPicPr>
        <p:blipFill rotWithShape="1">
          <a:blip r:embed="rId2"/>
          <a:srcRect l="25738" r="2910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pic>
        <p:nvPicPr>
          <p:cNvPr id="4" name="Picture 4" descr="Pacific NW Federal Credit Union">
            <a:extLst>
              <a:ext uri="{FF2B5EF4-FFF2-40B4-BE49-F238E27FC236}">
                <a16:creationId xmlns:a16="http://schemas.microsoft.com/office/drawing/2014/main" id="{A46C51BA-DA3F-5858-1881-CF2F43E8301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7044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C11465-E384-73BF-B836-00DDB51C16BD}"/>
              </a:ext>
            </a:extLst>
          </p:cNvPr>
          <p:cNvSpPr>
            <a:spLocks noGrp="1"/>
          </p:cNvSpPr>
          <p:nvPr>
            <p:ph type="title"/>
          </p:nvPr>
        </p:nvSpPr>
        <p:spPr>
          <a:xfrm>
            <a:off x="640080" y="325370"/>
            <a:ext cx="6894576" cy="1784538"/>
          </a:xfrm>
        </p:spPr>
        <p:txBody>
          <a:bodyPr anchor="b">
            <a:normAutofit/>
          </a:bodyPr>
          <a:lstStyle/>
          <a:p>
            <a:r>
              <a:rPr lang="en-US" sz="7200" dirty="0"/>
              <a:t>Proportional Tax</a:t>
            </a:r>
          </a:p>
        </p:txBody>
      </p:sp>
      <p:sp>
        <p:nvSpPr>
          <p:cNvPr id="1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AF10D"/>
          </a:solidFill>
          <a:ln w="38100" cap="rnd">
            <a:solidFill>
              <a:srgbClr val="FAF10D"/>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D71DD13-8E2E-205B-8E59-0718D142A0B1}"/>
              </a:ext>
            </a:extLst>
          </p:cNvPr>
          <p:cNvSpPr>
            <a:spLocks noGrp="1"/>
          </p:cNvSpPr>
          <p:nvPr>
            <p:ph idx="1"/>
          </p:nvPr>
        </p:nvSpPr>
        <p:spPr>
          <a:xfrm>
            <a:off x="640080" y="2708307"/>
            <a:ext cx="6894576" cy="3485260"/>
          </a:xfrm>
        </p:spPr>
        <p:txBody>
          <a:bodyPr vert="horz" lIns="91440" tIns="45720" rIns="91440" bIns="45720" rtlCol="0" anchor="t">
            <a:normAutofit/>
          </a:bodyPr>
          <a:lstStyle/>
          <a:p>
            <a:pPr marL="0" indent="0">
              <a:buNone/>
            </a:pPr>
            <a:r>
              <a:rPr lang="en-US" sz="3200" b="1" dirty="0">
                <a:latin typeface="Amasis MT Pro Light" panose="020F0502020204030204" pitchFamily="18" charset="0"/>
              </a:rPr>
              <a:t>Argument for? </a:t>
            </a:r>
            <a:r>
              <a:rPr lang="en-US" sz="3200" dirty="0">
                <a:latin typeface="Amasis MT Pro Light" panose="020F0502020204030204" pitchFamily="18" charset="0"/>
              </a:rPr>
              <a:t>Everyone is equal and contributes the same. </a:t>
            </a:r>
          </a:p>
          <a:p>
            <a:pPr marL="0" indent="0">
              <a:buNone/>
            </a:pPr>
            <a:r>
              <a:rPr lang="en-US" sz="3200" b="1" dirty="0">
                <a:latin typeface="Amasis MT Pro Light" panose="020F0502020204030204" pitchFamily="18" charset="0"/>
              </a:rPr>
              <a:t>Argument against? </a:t>
            </a:r>
            <a:r>
              <a:rPr lang="en-US" sz="3200" dirty="0">
                <a:latin typeface="Amasis MT Pro Light" panose="020F0502020204030204" pitchFamily="18" charset="0"/>
              </a:rPr>
              <a:t>The wealthy can afford to give more. The less financially fortunate would feel the tax in a more substantial way. </a:t>
            </a:r>
          </a:p>
        </p:txBody>
      </p:sp>
      <p:pic>
        <p:nvPicPr>
          <p:cNvPr id="5" name="Picture 4" descr="A group of yellow figures and a red figure on the other side">
            <a:extLst>
              <a:ext uri="{FF2B5EF4-FFF2-40B4-BE49-F238E27FC236}">
                <a16:creationId xmlns:a16="http://schemas.microsoft.com/office/drawing/2014/main" id="{E4FC8B02-86A8-C6F7-877A-A1E362B1CDA7}"/>
              </a:ext>
            </a:extLst>
          </p:cNvPr>
          <p:cNvPicPr>
            <a:picLocks noChangeAspect="1"/>
          </p:cNvPicPr>
          <p:nvPr/>
        </p:nvPicPr>
        <p:blipFill rotWithShape="1">
          <a:blip r:embed="rId2"/>
          <a:srcRect l="48598" r="11976" b="-1"/>
          <a:stretch/>
        </p:blipFill>
        <p:spPr>
          <a:xfrm>
            <a:off x="8141399"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4" name="Picture 4" descr="Pacific NW Federal Credit Union">
            <a:extLst>
              <a:ext uri="{FF2B5EF4-FFF2-40B4-BE49-F238E27FC236}">
                <a16:creationId xmlns:a16="http://schemas.microsoft.com/office/drawing/2014/main" id="{4A4C77F2-21C7-177B-EE2C-459B5B9EA19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8686164"/>
      </p:ext>
    </p:extLst>
  </p:cSld>
  <p:clrMapOvr>
    <a:masterClrMapping/>
  </p:clrMapOvr>
</p:sld>
</file>

<file path=ppt/theme/theme1.xml><?xml version="1.0" encoding="utf-8"?>
<a:theme xmlns:a="http://schemas.openxmlformats.org/drawingml/2006/main" name="SketchyVTI">
  <a:themeElements>
    <a:clrScheme name="Office">
      <a:dk1>
        <a:srgbClr val="000000"/>
      </a:dk1>
      <a:lt1>
        <a:srgbClr val="FFFFFF"/>
      </a:lt1>
      <a:dk2>
        <a:srgbClr val="1D242E"/>
      </a:dk2>
      <a:lt2>
        <a:srgbClr val="F2F1F1"/>
      </a:lt2>
      <a:accent1>
        <a:srgbClr val="4472C4"/>
      </a:accent1>
      <a:accent2>
        <a:srgbClr val="ED7D31"/>
      </a:accent2>
      <a:accent3>
        <a:srgbClr val="A3A3A3"/>
      </a:accent3>
      <a:accent4>
        <a:srgbClr val="CF9B00"/>
      </a:accent4>
      <a:accent5>
        <a:srgbClr val="5B9BD5"/>
      </a:accent5>
      <a:accent6>
        <a:srgbClr val="70AD47"/>
      </a:accent6>
      <a:hlink>
        <a:srgbClr val="D26012"/>
      </a:hlink>
      <a:folHlink>
        <a:srgbClr val="9A5879"/>
      </a:folHlink>
    </a:clrScheme>
    <a:fontScheme name="Custom 2">
      <a:majorFont>
        <a:latin typeface="The Serif Hand Black"/>
        <a:ea typeface=""/>
        <a:cs typeface=""/>
      </a:majorFont>
      <a:minorFont>
        <a:latin typeface="The Hand 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714BA2AE7EFD34A9C0B6410CB86F0AF" ma:contentTypeVersion="18" ma:contentTypeDescription="Create a new document." ma:contentTypeScope="" ma:versionID="13f89c89facd75f8395265018d4358f4">
  <xsd:schema xmlns:xsd="http://www.w3.org/2001/XMLSchema" xmlns:xs="http://www.w3.org/2001/XMLSchema" xmlns:p="http://schemas.microsoft.com/office/2006/metadata/properties" xmlns:ns2="dc809939-901c-4e44-b75a-4ed6930e9425" xmlns:ns3="54ea286b-6133-493e-862c-ac240d2b25ff" targetNamespace="http://schemas.microsoft.com/office/2006/metadata/properties" ma:root="true" ma:fieldsID="581aacb04528b0042f3949ee2685f352" ns2:_="" ns3:_="">
    <xsd:import namespace="dc809939-901c-4e44-b75a-4ed6930e9425"/>
    <xsd:import namespace="54ea286b-6133-493e-862c-ac240d2b25f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ServiceObjectDetectorVersions" minOccurs="0"/>
                <xsd:element ref="ns2:MediaServiceSearchProperties"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09939-901c-4e44-b75a-4ed6930e94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13756ff-49a0-4149-ba65-c287ad8cbf17" ma:termSetId="09814cd3-568e-fe90-9814-8d621ff8fb84" ma:anchorId="fba54fb3-c3e1-fe81-a776-ca4b69148c4d" ma:open="true" ma:isKeyword="false">
      <xsd:complexType>
        <xsd:sequence>
          <xsd:element ref="pc:Terms" minOccurs="0" maxOccurs="1"/>
        </xsd:sequence>
      </xsd:complex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4ea286b-6133-493e-862c-ac240d2b25f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8aa5a7e-b3da-4d81-9ba2-0a76b6fdb26d}" ma:internalName="TaxCatchAll" ma:showField="CatchAllData" ma:web="54ea286b-6133-493e-862c-ac240d2b25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c809939-901c-4e44-b75a-4ed6930e9425">
      <Terms xmlns="http://schemas.microsoft.com/office/infopath/2007/PartnerControls"/>
    </lcf76f155ced4ddcb4097134ff3c332f>
    <TaxCatchAll xmlns="54ea286b-6133-493e-862c-ac240d2b25ff" xsi:nil="true"/>
  </documentManagement>
</p:properties>
</file>

<file path=customXml/itemProps1.xml><?xml version="1.0" encoding="utf-8"?>
<ds:datastoreItem xmlns:ds="http://schemas.openxmlformats.org/officeDocument/2006/customXml" ds:itemID="{73B672EA-E6A7-45C4-BCBD-2551EEC1AD20}">
  <ds:schemaRefs>
    <ds:schemaRef ds:uri="http://schemas.microsoft.com/sharepoint/v3/contenttype/forms"/>
  </ds:schemaRefs>
</ds:datastoreItem>
</file>

<file path=customXml/itemProps2.xml><?xml version="1.0" encoding="utf-8"?>
<ds:datastoreItem xmlns:ds="http://schemas.openxmlformats.org/officeDocument/2006/customXml" ds:itemID="{67987B8B-14A9-4F25-A4EB-F785CE6082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809939-901c-4e44-b75a-4ed6930e9425"/>
    <ds:schemaRef ds:uri="54ea286b-6133-493e-862c-ac240d2b25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03E11BA-9BBB-4B93-A41C-CA631C1CF327}">
  <ds:schemaRefs>
    <ds:schemaRef ds:uri="54ea286b-6133-493e-862c-ac240d2b25ff"/>
    <ds:schemaRef ds:uri="http://purl.org/dc/elements/1.1/"/>
    <ds:schemaRef ds:uri="http://purl.org/dc/terms/"/>
    <ds:schemaRef ds:uri="dc809939-901c-4e44-b75a-4ed6930e9425"/>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13147</TotalTime>
  <Words>1255</Words>
  <Application>Microsoft Office PowerPoint</Application>
  <PresentationFormat>Widescreen</PresentationFormat>
  <Paragraphs>135</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Amasis MT Pro</vt:lpstr>
      <vt:lpstr>Amasis MT Pro Light</vt:lpstr>
      <vt:lpstr>Arial</vt:lpstr>
      <vt:lpstr>Calibri</vt:lpstr>
      <vt:lpstr>Georgia</vt:lpstr>
      <vt:lpstr>Lato</vt:lpstr>
      <vt:lpstr>The Hand Bold</vt:lpstr>
      <vt:lpstr>The Serif Hand Black</vt:lpstr>
      <vt:lpstr>SketchyVTI</vt:lpstr>
      <vt:lpstr>Understanding Taxes</vt:lpstr>
      <vt:lpstr>What are taxes?</vt:lpstr>
      <vt:lpstr>What our constitution says</vt:lpstr>
      <vt:lpstr>Constitution and taxes</vt:lpstr>
      <vt:lpstr>The 16th Amendment</vt:lpstr>
      <vt:lpstr>limits</vt:lpstr>
      <vt:lpstr>Impact of taxes</vt:lpstr>
      <vt:lpstr>Proportional tax</vt:lpstr>
      <vt:lpstr>Proportional Tax</vt:lpstr>
      <vt:lpstr>Progressive Tax</vt:lpstr>
      <vt:lpstr>Progressive Tax</vt:lpstr>
      <vt:lpstr>Regressive Tax</vt:lpstr>
      <vt:lpstr>Regressive Tax</vt:lpstr>
      <vt:lpstr>Federal Income Tax</vt:lpstr>
      <vt:lpstr>Federal Income Tax – Tax Brackets</vt:lpstr>
      <vt:lpstr>Federal Tax Returns</vt:lpstr>
      <vt:lpstr>Where do my taxes go?</vt:lpstr>
      <vt:lpstr>State and local Taxes</vt:lpstr>
      <vt:lpstr>State Taxes</vt:lpstr>
      <vt:lpstr>The other four states are….</vt:lpstr>
      <vt:lpstr>How Oregon Spends Taxes</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Julia Anderson</cp:lastModifiedBy>
  <cp:revision>13</cp:revision>
  <dcterms:created xsi:type="dcterms:W3CDTF">2013-07-15T20:26:40Z</dcterms:created>
  <dcterms:modified xsi:type="dcterms:W3CDTF">2025-04-09T17:45:14Z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0x0101007714BA2AE7EFD34A9C0B6410CB86F0AF</vt:lpwstr>
  </property>
  <property fmtid="{D5CDD505-2E9C-101B-9397-08002B2CF9AE}" pid="3" name="MediaServiceImageTags">
    <vt:lpwstr/>
  </property>
</Properties>
</file>