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83" r:id="rId9"/>
    <p:sldId id="284" r:id="rId10"/>
    <p:sldId id="260" r:id="rId11"/>
    <p:sldId id="261" r:id="rId12"/>
    <p:sldId id="262" r:id="rId13"/>
    <p:sldId id="263" r:id="rId14"/>
    <p:sldId id="264" r:id="rId15"/>
    <p:sldId id="265" r:id="rId16"/>
    <p:sldId id="285" r:id="rId17"/>
    <p:sldId id="286" r:id="rId18"/>
    <p:sldId id="267" r:id="rId19"/>
    <p:sldId id="268" r:id="rId20"/>
    <p:sldId id="275" r:id="rId21"/>
    <p:sldId id="276" r:id="rId22"/>
    <p:sldId id="270" r:id="rId23"/>
    <p:sldId id="273" r:id="rId24"/>
    <p:sldId id="274" r:id="rId25"/>
    <p:sldId id="288" r:id="rId26"/>
    <p:sldId id="289" r:id="rId27"/>
    <p:sldId id="271" r:id="rId28"/>
    <p:sldId id="272" r:id="rId29"/>
    <p:sldId id="279" r:id="rId30"/>
    <p:sldId id="280" r:id="rId31"/>
    <p:sldId id="281" r:id="rId32"/>
    <p:sldId id="282" r:id="rId33"/>
    <p:sldId id="277" r:id="rId34"/>
    <p:sldId id="278" r:id="rId35"/>
    <p:sldId id="266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F8D0DD-3B9A-4DBF-8141-6F459F0DD9EC}" v="4" dt="2024-03-26T17:36:03.4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3/29/2024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G8iOmVd1W_g?feature=oembed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%3A%2F%2Fwww.phillongtoyota.com%2F2020-toyota-camry-trd.htm&amp;psig=AOvVaw0obK8pG_zJRds0FY2uwbWN&amp;ust=1600614702501000&amp;source=images&amp;cd=vfe&amp;ved=0CAIQjRxqFwoTCKDDnevA9esCFQAAAAAdAAAAABAK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%3A%2F%2Fwww.phillongtoyota.com%2F2020-toyota-camry-trd.htm&amp;psig=AOvVaw0obK8pG_zJRds0FY2uwbWN&amp;ust=1600614702501000&amp;source=images&amp;cd=vfe&amp;ved=0CAIQjRxqFwoTCKDDnevA9esCFQAAAAAdAAAAABAK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10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22712797-7ACD-422E-9F7D-04F25864D5E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7" r="-1" b="9639"/>
          <a:stretch/>
        </p:blipFill>
        <p:spPr>
          <a:xfrm>
            <a:off x="4939695" y="262830"/>
            <a:ext cx="7039964" cy="6332339"/>
          </a:xfrm>
          <a:prstGeom prst="rect">
            <a:avLst/>
          </a:prstGeom>
        </p:spPr>
      </p:pic>
      <p:sp>
        <p:nvSpPr>
          <p:cNvPr id="45" name="Rectangle 12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9ABF7F-92C1-4B66-BE2F-EA5BF855AA4E}"/>
              </a:ext>
            </a:extLst>
          </p:cNvPr>
          <p:cNvSpPr txBox="1"/>
          <p:nvPr/>
        </p:nvSpPr>
        <p:spPr>
          <a:xfrm>
            <a:off x="477981" y="1122363"/>
            <a:ext cx="4023360" cy="3204134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800">
              <a:latin typeface="+mj-lt"/>
              <a:ea typeface="+mj-ea"/>
              <a:cs typeface="+mj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982" y="4151562"/>
            <a:ext cx="4023359" cy="120814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US" sz="2000"/>
              <a:t>Games For Understanding Spending</a:t>
            </a:r>
          </a:p>
        </p:txBody>
      </p:sp>
      <p:sp>
        <p:nvSpPr>
          <p:cNvPr id="46" name="Rectangle 1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7" name="Rectangle 1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2089B314-E429-4E87-B124-267561DFF1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08" y="4867729"/>
            <a:ext cx="3630682" cy="867908"/>
          </a:xfrm>
          <a:prstGeom prst="rect">
            <a:avLst/>
          </a:prstGeom>
        </p:spPr>
      </p:pic>
      <p:pic>
        <p:nvPicPr>
          <p:cNvPr id="7" name="Online Media 6" title="The Price is Right, Extended Theme">
            <a:hlinkClick r:id="" action="ppaction://media"/>
            <a:extLst>
              <a:ext uri="{FF2B5EF4-FFF2-40B4-BE49-F238E27FC236}">
                <a16:creationId xmlns:a16="http://schemas.microsoft.com/office/drawing/2014/main" id="{631D5BBD-63FE-44D5-A88D-A5098A4EF53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415628" y="856379"/>
            <a:ext cx="834890" cy="6257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704611E-AB05-441F-B2C8-F7F31C265AE1}"/>
              </a:ext>
            </a:extLst>
          </p:cNvPr>
          <p:cNvSpPr txBox="1"/>
          <p:nvPr/>
        </p:nvSpPr>
        <p:spPr>
          <a:xfrm>
            <a:off x="383493" y="1471682"/>
            <a:ext cx="909320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800"/>
              <a:t>Click here to play the Price is Right theme song.</a:t>
            </a:r>
            <a:br>
              <a:rPr lang="en-US" sz="800"/>
            </a:br>
            <a:endParaRPr lang="en-US" sz="800"/>
          </a:p>
          <a:p>
            <a:r>
              <a:rPr lang="en-US" sz="800">
                <a:ea typeface="+mn-lt"/>
                <a:cs typeface="+mn-lt"/>
              </a:rPr>
              <a:t>https://www.youtube.com/watch?v=G8iOmVd1W_g&amp;feature=emb_logo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60315E16-C15D-4122-AB82-1587EE19D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7364288" y="4342798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D6EED3-4A28-4134-B105-DCA42C492F17}"/>
              </a:ext>
            </a:extLst>
          </p:cNvPr>
          <p:cNvSpPr txBox="1"/>
          <p:nvPr/>
        </p:nvSpPr>
        <p:spPr>
          <a:xfrm rot="161299">
            <a:off x="7998905" y="4835058"/>
            <a:ext cx="3391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/>
              <a:t>$15.99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B50989-64EF-4B72-B2B6-D2AD395C2D83}"/>
              </a:ext>
            </a:extLst>
          </p:cNvPr>
          <p:cNvSpPr txBox="1"/>
          <p:nvPr/>
        </p:nvSpPr>
        <p:spPr>
          <a:xfrm>
            <a:off x="1819555" y="3902820"/>
            <a:ext cx="25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Uno Cards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8991B8-4C1B-4785-8929-5DB27837C3EE}"/>
              </a:ext>
            </a:extLst>
          </p:cNvPr>
          <p:cNvSpPr txBox="1"/>
          <p:nvPr/>
        </p:nvSpPr>
        <p:spPr>
          <a:xfrm>
            <a:off x="8595756" y="3891971"/>
            <a:ext cx="2820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Puzzle</a:t>
            </a:r>
          </a:p>
        </p:txBody>
      </p:sp>
      <p:pic>
        <p:nvPicPr>
          <p:cNvPr id="2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EEF60DAD-F4FF-42BD-A718-47B17A8C2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889525" y="4495196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BCCF624-2CE0-4B61-BA21-CD4CD2D7B9BF}"/>
              </a:ext>
            </a:extLst>
          </p:cNvPr>
          <p:cNvSpPr txBox="1"/>
          <p:nvPr/>
        </p:nvSpPr>
        <p:spPr>
          <a:xfrm rot="161299">
            <a:off x="1518596" y="5017286"/>
            <a:ext cx="3391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/>
              <a:t>$5.49</a:t>
            </a:r>
          </a:p>
        </p:txBody>
      </p:sp>
      <p:pic>
        <p:nvPicPr>
          <p:cNvPr id="5" name="Picture 4" descr="A picture containing covered&#10;&#10;Description automatically generated">
            <a:extLst>
              <a:ext uri="{FF2B5EF4-FFF2-40B4-BE49-F238E27FC236}">
                <a16:creationId xmlns:a16="http://schemas.microsoft.com/office/drawing/2014/main" id="{4816051F-5892-43FB-8E44-EEEB6135BF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530" y="302765"/>
            <a:ext cx="3648732" cy="3648732"/>
          </a:xfrm>
          <a:prstGeom prst="rect">
            <a:avLst/>
          </a:prstGeom>
        </p:spPr>
      </p:pic>
      <p:pic>
        <p:nvPicPr>
          <p:cNvPr id="9" name="Picture 8" descr="A picture containing sign, stuffed&#10;&#10;Description automatically generated">
            <a:extLst>
              <a:ext uri="{FF2B5EF4-FFF2-40B4-BE49-F238E27FC236}">
                <a16:creationId xmlns:a16="http://schemas.microsoft.com/office/drawing/2014/main" id="{7B7090C8-4940-4FE7-BDA0-B6E50C4F03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9025" y="770909"/>
            <a:ext cx="4105483" cy="312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78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60315E16-C15D-4122-AB82-1587EE19D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4352924" y="2123148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D6EED3-4A28-4134-B105-DCA42C492F17}"/>
              </a:ext>
            </a:extLst>
          </p:cNvPr>
          <p:cNvSpPr txBox="1"/>
          <p:nvPr/>
        </p:nvSpPr>
        <p:spPr>
          <a:xfrm rot="161299">
            <a:off x="4968530" y="2615473"/>
            <a:ext cx="3391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/>
              <a:t>$4.99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B50989-64EF-4B72-B2B6-D2AD395C2D83}"/>
              </a:ext>
            </a:extLst>
          </p:cNvPr>
          <p:cNvSpPr txBox="1"/>
          <p:nvPr/>
        </p:nvSpPr>
        <p:spPr>
          <a:xfrm>
            <a:off x="1371595" y="1028802"/>
            <a:ext cx="25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Cat Food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8991B8-4C1B-4785-8929-5DB27837C3EE}"/>
              </a:ext>
            </a:extLst>
          </p:cNvPr>
          <p:cNvSpPr txBox="1"/>
          <p:nvPr/>
        </p:nvSpPr>
        <p:spPr>
          <a:xfrm>
            <a:off x="8955251" y="5047697"/>
            <a:ext cx="2820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Greek Yogurt</a:t>
            </a:r>
          </a:p>
        </p:txBody>
      </p:sp>
      <p:pic>
        <p:nvPicPr>
          <p:cNvPr id="3" name="Picture 2" descr="A cat sitting on top of a sign&#10;&#10;Description automatically generated">
            <a:extLst>
              <a:ext uri="{FF2B5EF4-FFF2-40B4-BE49-F238E27FC236}">
                <a16:creationId xmlns:a16="http://schemas.microsoft.com/office/drawing/2014/main" id="{38D25A26-9920-4E9F-AB59-BB6328CFA2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20" y="1552022"/>
            <a:ext cx="3495675" cy="3495675"/>
          </a:xfrm>
          <a:prstGeom prst="rect">
            <a:avLst/>
          </a:prstGeom>
        </p:spPr>
      </p:pic>
      <p:pic>
        <p:nvPicPr>
          <p:cNvPr id="5" name="Picture 4" descr="A can of soda&#10;&#10;Description automatically generated">
            <a:extLst>
              <a:ext uri="{FF2B5EF4-FFF2-40B4-BE49-F238E27FC236}">
                <a16:creationId xmlns:a16="http://schemas.microsoft.com/office/drawing/2014/main" id="{F4433145-3AC7-4AB1-BB2E-CAC33ED4A7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925" y="1440262"/>
            <a:ext cx="3495675" cy="3495675"/>
          </a:xfrm>
          <a:prstGeom prst="rect">
            <a:avLst/>
          </a:prstGeom>
        </p:spPr>
      </p:pic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A502A765-F297-4F27-9C9D-42494495BB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88" y="6149403"/>
            <a:ext cx="1966772" cy="470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423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60315E16-C15D-4122-AB82-1587EE19D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7569872" y="4495197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D6EED3-4A28-4134-B105-DCA42C492F17}"/>
              </a:ext>
            </a:extLst>
          </p:cNvPr>
          <p:cNvSpPr txBox="1"/>
          <p:nvPr/>
        </p:nvSpPr>
        <p:spPr>
          <a:xfrm rot="161299">
            <a:off x="8058767" y="5017287"/>
            <a:ext cx="3391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/>
              <a:t>$4.99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B50989-64EF-4B72-B2B6-D2AD395C2D83}"/>
              </a:ext>
            </a:extLst>
          </p:cNvPr>
          <p:cNvSpPr txBox="1"/>
          <p:nvPr/>
        </p:nvSpPr>
        <p:spPr>
          <a:xfrm>
            <a:off x="2059981" y="3951499"/>
            <a:ext cx="25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Cat Food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8991B8-4C1B-4785-8929-5DB27837C3EE}"/>
              </a:ext>
            </a:extLst>
          </p:cNvPr>
          <p:cNvSpPr txBox="1"/>
          <p:nvPr/>
        </p:nvSpPr>
        <p:spPr>
          <a:xfrm>
            <a:off x="8284188" y="3845136"/>
            <a:ext cx="2820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Greek Yogurt</a:t>
            </a:r>
          </a:p>
        </p:txBody>
      </p:sp>
      <p:pic>
        <p:nvPicPr>
          <p:cNvPr id="2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EEF60DAD-F4FF-42BD-A718-47B17A8C2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889525" y="4495196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BCCF624-2CE0-4B61-BA21-CD4CD2D7B9BF}"/>
              </a:ext>
            </a:extLst>
          </p:cNvPr>
          <p:cNvSpPr txBox="1"/>
          <p:nvPr/>
        </p:nvSpPr>
        <p:spPr>
          <a:xfrm rot="161299">
            <a:off x="1518596" y="5017286"/>
            <a:ext cx="3391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/>
              <a:t>$7.79</a:t>
            </a:r>
          </a:p>
        </p:txBody>
      </p:sp>
      <p:pic>
        <p:nvPicPr>
          <p:cNvPr id="8" name="Picture 7" descr="A cat sitting on top of a sign&#10;&#10;Description automatically generated">
            <a:extLst>
              <a:ext uri="{FF2B5EF4-FFF2-40B4-BE49-F238E27FC236}">
                <a16:creationId xmlns:a16="http://schemas.microsoft.com/office/drawing/2014/main" id="{FAD5A11C-0DD5-4822-8C44-32DB32A1BD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492" y="279082"/>
            <a:ext cx="3495675" cy="3495675"/>
          </a:xfrm>
          <a:prstGeom prst="rect">
            <a:avLst/>
          </a:prstGeom>
        </p:spPr>
      </p:pic>
      <p:pic>
        <p:nvPicPr>
          <p:cNvPr id="12" name="Picture 11" descr="A can of soda&#10;&#10;Description automatically generated">
            <a:extLst>
              <a:ext uri="{FF2B5EF4-FFF2-40B4-BE49-F238E27FC236}">
                <a16:creationId xmlns:a16="http://schemas.microsoft.com/office/drawing/2014/main" id="{4C7E5EE1-D627-4795-8F0B-D31D165D36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3758" y="279082"/>
            <a:ext cx="3495675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345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60315E16-C15D-4122-AB82-1587EE19D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4352924" y="2123148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D6EED3-4A28-4134-B105-DCA42C492F17}"/>
              </a:ext>
            </a:extLst>
          </p:cNvPr>
          <p:cNvSpPr txBox="1"/>
          <p:nvPr/>
        </p:nvSpPr>
        <p:spPr>
          <a:xfrm rot="161299">
            <a:off x="4968530" y="2615473"/>
            <a:ext cx="3391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/>
              <a:t>$4.29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B50989-64EF-4B72-B2B6-D2AD395C2D83}"/>
              </a:ext>
            </a:extLst>
          </p:cNvPr>
          <p:cNvSpPr txBox="1"/>
          <p:nvPr/>
        </p:nvSpPr>
        <p:spPr>
          <a:xfrm>
            <a:off x="1179074" y="1031280"/>
            <a:ext cx="25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Artisan Bread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8991B8-4C1B-4785-8929-5DB27837C3EE}"/>
              </a:ext>
            </a:extLst>
          </p:cNvPr>
          <p:cNvSpPr txBox="1"/>
          <p:nvPr/>
        </p:nvSpPr>
        <p:spPr>
          <a:xfrm>
            <a:off x="8571245" y="5047697"/>
            <a:ext cx="32048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Toothbrush – 4 pack</a:t>
            </a:r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A502A765-F297-4F27-9C9D-42494495BB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88" y="6149403"/>
            <a:ext cx="1966772" cy="470153"/>
          </a:xfrm>
          <a:prstGeom prst="rect">
            <a:avLst/>
          </a:prstGeom>
        </p:spPr>
      </p:pic>
      <p:pic>
        <p:nvPicPr>
          <p:cNvPr id="2" name="Picture 1" descr="A picture containing food&#10;&#10;Description automatically generated">
            <a:extLst>
              <a:ext uri="{FF2B5EF4-FFF2-40B4-BE49-F238E27FC236}">
                <a16:creationId xmlns:a16="http://schemas.microsoft.com/office/drawing/2014/main" id="{CE5DD4FD-D65C-4D81-B702-6F838C2C1D9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00" y="1440262"/>
            <a:ext cx="3954026" cy="3954026"/>
          </a:xfrm>
          <a:prstGeom prst="rect">
            <a:avLst/>
          </a:prstGeom>
        </p:spPr>
      </p:pic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5402FE82-627D-4F8B-A855-1956D33441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7212" y="1031280"/>
            <a:ext cx="3859247" cy="3859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3707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60315E16-C15D-4122-AB82-1587EE19D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7569872" y="4495197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D6EED3-4A28-4134-B105-DCA42C492F17}"/>
              </a:ext>
            </a:extLst>
          </p:cNvPr>
          <p:cNvSpPr txBox="1"/>
          <p:nvPr/>
        </p:nvSpPr>
        <p:spPr>
          <a:xfrm rot="161299">
            <a:off x="8058767" y="5017287"/>
            <a:ext cx="3391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/>
              <a:t>$8.19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B50989-64EF-4B72-B2B6-D2AD395C2D83}"/>
              </a:ext>
            </a:extLst>
          </p:cNvPr>
          <p:cNvSpPr txBox="1"/>
          <p:nvPr/>
        </p:nvSpPr>
        <p:spPr>
          <a:xfrm>
            <a:off x="1738434" y="3868450"/>
            <a:ext cx="25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Artisan Bread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8991B8-4C1B-4785-8929-5DB27837C3EE}"/>
              </a:ext>
            </a:extLst>
          </p:cNvPr>
          <p:cNvSpPr txBox="1"/>
          <p:nvPr/>
        </p:nvSpPr>
        <p:spPr>
          <a:xfrm>
            <a:off x="7661052" y="4013198"/>
            <a:ext cx="34439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Toothbrush – 4 pack</a:t>
            </a:r>
          </a:p>
        </p:txBody>
      </p:sp>
      <p:pic>
        <p:nvPicPr>
          <p:cNvPr id="2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EEF60DAD-F4FF-42BD-A718-47B17A8C2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889525" y="4495196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BCCF624-2CE0-4B61-BA21-CD4CD2D7B9BF}"/>
              </a:ext>
            </a:extLst>
          </p:cNvPr>
          <p:cNvSpPr txBox="1"/>
          <p:nvPr/>
        </p:nvSpPr>
        <p:spPr>
          <a:xfrm rot="161299">
            <a:off x="1518596" y="5017286"/>
            <a:ext cx="3391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/>
              <a:t>$4.29</a:t>
            </a:r>
          </a:p>
        </p:txBody>
      </p:sp>
      <p:pic>
        <p:nvPicPr>
          <p:cNvPr id="5" name="Picture 4" descr="A picture containing food&#10;&#10;Description automatically generated">
            <a:extLst>
              <a:ext uri="{FF2B5EF4-FFF2-40B4-BE49-F238E27FC236}">
                <a16:creationId xmlns:a16="http://schemas.microsoft.com/office/drawing/2014/main" id="{2EE7AD61-6542-4955-A8F8-B2157F5C40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17" y="59172"/>
            <a:ext cx="3954026" cy="3954026"/>
          </a:xfrm>
          <a:prstGeom prst="rect">
            <a:avLst/>
          </a:prstGeom>
        </p:spPr>
      </p:pic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6969FDBF-EC6C-4991-928A-4C5A8FE944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941" y="212070"/>
            <a:ext cx="3859247" cy="3859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1421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60315E16-C15D-4122-AB82-1587EE19D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4714431" y="2260477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D6EED3-4A28-4134-B105-DCA42C492F17}"/>
              </a:ext>
            </a:extLst>
          </p:cNvPr>
          <p:cNvSpPr txBox="1"/>
          <p:nvPr/>
        </p:nvSpPr>
        <p:spPr>
          <a:xfrm rot="161299">
            <a:off x="5348463" y="2752803"/>
            <a:ext cx="3391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/>
              <a:t>$5.47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B50989-64EF-4B72-B2B6-D2AD395C2D83}"/>
              </a:ext>
            </a:extLst>
          </p:cNvPr>
          <p:cNvSpPr txBox="1"/>
          <p:nvPr/>
        </p:nvSpPr>
        <p:spPr>
          <a:xfrm>
            <a:off x="9183637" y="5087966"/>
            <a:ext cx="25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Body Spray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8991B8-4C1B-4785-8929-5DB27837C3EE}"/>
              </a:ext>
            </a:extLst>
          </p:cNvPr>
          <p:cNvSpPr txBox="1"/>
          <p:nvPr/>
        </p:nvSpPr>
        <p:spPr>
          <a:xfrm>
            <a:off x="1121597" y="886836"/>
            <a:ext cx="2820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Makeup Pallet</a:t>
            </a:r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A502A765-F297-4F27-9C9D-42494495BB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88" y="6149403"/>
            <a:ext cx="1966772" cy="47015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E834226-9CAA-4347-8D99-93346397D1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71" y="1508423"/>
            <a:ext cx="3841153" cy="3841153"/>
          </a:xfrm>
          <a:prstGeom prst="rect">
            <a:avLst/>
          </a:prstGeom>
        </p:spPr>
      </p:pic>
      <p:pic>
        <p:nvPicPr>
          <p:cNvPr id="4" name="Picture 3" descr="A close up of a bottle&#10;&#10;Description automatically generated">
            <a:extLst>
              <a:ext uri="{FF2B5EF4-FFF2-40B4-BE49-F238E27FC236}">
                <a16:creationId xmlns:a16="http://schemas.microsoft.com/office/drawing/2014/main" id="{CA2EB2A9-7A75-4DA3-8C7D-B9C5A1148F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9575" y="1478606"/>
            <a:ext cx="3474062" cy="347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6095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60315E16-C15D-4122-AB82-1587EE19D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818406" y="4516010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D6EED3-4A28-4134-B105-DCA42C492F17}"/>
              </a:ext>
            </a:extLst>
          </p:cNvPr>
          <p:cNvSpPr txBox="1"/>
          <p:nvPr/>
        </p:nvSpPr>
        <p:spPr>
          <a:xfrm rot="161299">
            <a:off x="1477958" y="5017285"/>
            <a:ext cx="3391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/>
              <a:t>$8.49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B50989-64EF-4B72-B2B6-D2AD395C2D83}"/>
              </a:ext>
            </a:extLst>
          </p:cNvPr>
          <p:cNvSpPr txBox="1"/>
          <p:nvPr/>
        </p:nvSpPr>
        <p:spPr>
          <a:xfrm>
            <a:off x="1813550" y="3912785"/>
            <a:ext cx="25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Body Spray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8991B8-4C1B-4785-8929-5DB27837C3EE}"/>
              </a:ext>
            </a:extLst>
          </p:cNvPr>
          <p:cNvSpPr txBox="1"/>
          <p:nvPr/>
        </p:nvSpPr>
        <p:spPr>
          <a:xfrm>
            <a:off x="8284188" y="3845136"/>
            <a:ext cx="2820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Makeup Pallet</a:t>
            </a:r>
          </a:p>
        </p:txBody>
      </p:sp>
      <p:pic>
        <p:nvPicPr>
          <p:cNvPr id="2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EEF60DAD-F4FF-42BD-A718-47B17A8C2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7569872" y="4524960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BCCF624-2CE0-4B61-BA21-CD4CD2D7B9BF}"/>
              </a:ext>
            </a:extLst>
          </p:cNvPr>
          <p:cNvSpPr txBox="1"/>
          <p:nvPr/>
        </p:nvSpPr>
        <p:spPr>
          <a:xfrm rot="161299">
            <a:off x="8310471" y="5070465"/>
            <a:ext cx="3391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/>
              <a:t>$5.47</a:t>
            </a:r>
          </a:p>
        </p:txBody>
      </p:sp>
      <p:pic>
        <p:nvPicPr>
          <p:cNvPr id="14" name="Picture 13" descr="A close up of a bottle&#10;&#10;Description automatically generated">
            <a:extLst>
              <a:ext uri="{FF2B5EF4-FFF2-40B4-BE49-F238E27FC236}">
                <a16:creationId xmlns:a16="http://schemas.microsoft.com/office/drawing/2014/main" id="{D447CE4F-6F50-435D-8560-F5FE87E110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413" y="347656"/>
            <a:ext cx="3474062" cy="347406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8E7EE78-165B-4153-8864-A7AFF09416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32" y="456798"/>
            <a:ext cx="3388338" cy="338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123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60315E16-C15D-4122-AB82-1587EE19D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4029184" y="2260476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D6EED3-4A28-4134-B105-DCA42C492F17}"/>
              </a:ext>
            </a:extLst>
          </p:cNvPr>
          <p:cNvSpPr txBox="1"/>
          <p:nvPr/>
        </p:nvSpPr>
        <p:spPr>
          <a:xfrm rot="161299">
            <a:off x="4556322" y="2882741"/>
            <a:ext cx="33913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/>
              <a:t>$169.00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B50989-64EF-4B72-B2B6-D2AD395C2D83}"/>
              </a:ext>
            </a:extLst>
          </p:cNvPr>
          <p:cNvSpPr txBox="1"/>
          <p:nvPr/>
        </p:nvSpPr>
        <p:spPr>
          <a:xfrm>
            <a:off x="8330196" y="4525462"/>
            <a:ext cx="26730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Nintendo Switch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8991B8-4C1B-4785-8929-5DB27837C3EE}"/>
              </a:ext>
            </a:extLst>
          </p:cNvPr>
          <p:cNvSpPr txBox="1"/>
          <p:nvPr/>
        </p:nvSpPr>
        <p:spPr>
          <a:xfrm>
            <a:off x="1121597" y="1192378"/>
            <a:ext cx="302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Beats Headphones</a:t>
            </a:r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A502A765-F297-4F27-9C9D-42494495BB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88" y="6149403"/>
            <a:ext cx="1966772" cy="470153"/>
          </a:xfrm>
          <a:prstGeom prst="rect">
            <a:avLst/>
          </a:prstGeom>
        </p:spPr>
      </p:pic>
      <p:pic>
        <p:nvPicPr>
          <p:cNvPr id="5" name="Picture 4" descr="A close up of ware&#10;&#10;Description automatically generated">
            <a:extLst>
              <a:ext uri="{FF2B5EF4-FFF2-40B4-BE49-F238E27FC236}">
                <a16:creationId xmlns:a16="http://schemas.microsoft.com/office/drawing/2014/main" id="{816AB83C-2033-44F5-ACE5-492D581DD4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93" y="1853901"/>
            <a:ext cx="3495675" cy="3495675"/>
          </a:xfrm>
          <a:prstGeom prst="rect">
            <a:avLst/>
          </a:prstGeom>
        </p:spPr>
      </p:pic>
      <p:pic>
        <p:nvPicPr>
          <p:cNvPr id="11" name="Picture 10" descr="A close up of a box&#10;&#10;Description automatically generated">
            <a:extLst>
              <a:ext uri="{FF2B5EF4-FFF2-40B4-BE49-F238E27FC236}">
                <a16:creationId xmlns:a16="http://schemas.microsoft.com/office/drawing/2014/main" id="{05CAF9B1-1CB8-4E2B-BE28-C354309751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329" y="1595120"/>
            <a:ext cx="4512402" cy="3005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4356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60315E16-C15D-4122-AB82-1587EE19D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818406" y="4516010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D6EED3-4A28-4134-B105-DCA42C492F17}"/>
              </a:ext>
            </a:extLst>
          </p:cNvPr>
          <p:cNvSpPr txBox="1"/>
          <p:nvPr/>
        </p:nvSpPr>
        <p:spPr>
          <a:xfrm rot="161299">
            <a:off x="1477958" y="5109618"/>
            <a:ext cx="33913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/>
              <a:t>$169.00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B50989-64EF-4B72-B2B6-D2AD395C2D83}"/>
              </a:ext>
            </a:extLst>
          </p:cNvPr>
          <p:cNvSpPr txBox="1"/>
          <p:nvPr/>
        </p:nvSpPr>
        <p:spPr>
          <a:xfrm>
            <a:off x="1083196" y="3868554"/>
            <a:ext cx="3235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Beats Headphones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8991B8-4C1B-4785-8929-5DB27837C3EE}"/>
              </a:ext>
            </a:extLst>
          </p:cNvPr>
          <p:cNvSpPr txBox="1"/>
          <p:nvPr/>
        </p:nvSpPr>
        <p:spPr>
          <a:xfrm>
            <a:off x="8040348" y="3845136"/>
            <a:ext cx="2820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Nintendo Switch</a:t>
            </a:r>
          </a:p>
        </p:txBody>
      </p:sp>
      <p:pic>
        <p:nvPicPr>
          <p:cNvPr id="2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EEF60DAD-F4FF-42BD-A718-47B17A8C2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7569872" y="4524960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BCCF624-2CE0-4B61-BA21-CD4CD2D7B9BF}"/>
              </a:ext>
            </a:extLst>
          </p:cNvPr>
          <p:cNvSpPr txBox="1"/>
          <p:nvPr/>
        </p:nvSpPr>
        <p:spPr>
          <a:xfrm rot="161299">
            <a:off x="8310471" y="5162798"/>
            <a:ext cx="33913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/>
              <a:t>$299.99</a:t>
            </a:r>
          </a:p>
        </p:txBody>
      </p:sp>
      <p:pic>
        <p:nvPicPr>
          <p:cNvPr id="4" name="Picture 3" descr="A close up of ware&#10;&#10;Description automatically generated">
            <a:extLst>
              <a:ext uri="{FF2B5EF4-FFF2-40B4-BE49-F238E27FC236}">
                <a16:creationId xmlns:a16="http://schemas.microsoft.com/office/drawing/2014/main" id="{36FC58BA-4F82-4117-9DE4-34D3E09556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75" y="349461"/>
            <a:ext cx="3495675" cy="3495675"/>
          </a:xfrm>
          <a:prstGeom prst="rect">
            <a:avLst/>
          </a:prstGeom>
        </p:spPr>
      </p:pic>
      <p:pic>
        <p:nvPicPr>
          <p:cNvPr id="5" name="Picture 4" descr="A close up of a box&#10;&#10;Description automatically generated">
            <a:extLst>
              <a:ext uri="{FF2B5EF4-FFF2-40B4-BE49-F238E27FC236}">
                <a16:creationId xmlns:a16="http://schemas.microsoft.com/office/drawing/2014/main" id="{BE48ABCE-5E1C-470A-A421-C99F7EB6F4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249" y="839583"/>
            <a:ext cx="4512402" cy="3005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188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4"/>
              </a:gs>
              <a:gs pos="25000">
                <a:schemeClr val="accent4"/>
              </a:gs>
              <a:gs pos="94000">
                <a:schemeClr val="accent2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2C28A0-2276-457A-BAC1-8CE3B2ACE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US" sz="4800">
                <a:solidFill>
                  <a:srgbClr val="FFFFFF"/>
                </a:solidFill>
                <a:latin typeface="Arial Rounded MT Bold" panose="020F0704030504030204" pitchFamily="34" charset="0"/>
              </a:rPr>
              <a:t>Game 2: Higher or Lower?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C1143C-56BE-46FA-9E65-8C9EBA5476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074" y="2757077"/>
            <a:ext cx="9833548" cy="26939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>
                <a:solidFill>
                  <a:srgbClr val="000000"/>
                </a:solidFill>
              </a:rPr>
              <a:t>In this game you will be given ONE item. Your task is to decide if the price given is HIGHER or LOWER then the actual price of the item. 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20D47089-33DD-4A6F-8107-B6F14B876D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88" y="6149403"/>
            <a:ext cx="1966772" cy="470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573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4"/>
              </a:gs>
              <a:gs pos="25000">
                <a:schemeClr val="accent4"/>
              </a:gs>
              <a:gs pos="94000">
                <a:schemeClr val="accent2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2C28A0-2276-457A-BAC1-8CE3B2ACE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en-US" sz="4800">
                <a:solidFill>
                  <a:srgbClr val="FFFFFF"/>
                </a:solidFill>
                <a:latin typeface="Arial Rounded MT Bold" panose="020F0704030504030204" pitchFamily="34" charset="0"/>
              </a:rPr>
              <a:t>Game 1: Pick the Price!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C1143C-56BE-46FA-9E65-8C9EBA5476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074" y="2757077"/>
            <a:ext cx="9833548" cy="26939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>
                <a:solidFill>
                  <a:srgbClr val="000000"/>
                </a:solidFill>
              </a:rPr>
              <a:t>In this game you will big given ONE price and TWO items. Your task is to try to match the correct item to the price you are given. 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20D47089-33DD-4A6F-8107-B6F14B876D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88" y="6149403"/>
            <a:ext cx="1966772" cy="470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6749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257F5865-B09D-4803-9F29-9E1848E54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5" y="66623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02AB8677-C277-4C05-89B8-A817F5DCC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6" y="4517836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18B0F3AB-3883-459A-808A-F6E782621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6" y="2292230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4861B59-82AE-474F-995F-5DDEEA989DF9}"/>
              </a:ext>
            </a:extLst>
          </p:cNvPr>
          <p:cNvSpPr txBox="1"/>
          <p:nvPr/>
        </p:nvSpPr>
        <p:spPr>
          <a:xfrm>
            <a:off x="694690" y="4952654"/>
            <a:ext cx="7111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>
                <a:latin typeface="Arial Rounded MT Bold" panose="020F0704030504030204" pitchFamily="34" charset="0"/>
              </a:rPr>
              <a:t>4 Tickets to the Movies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A5F386-5C2D-46D5-9E6E-636325EA3A83}"/>
              </a:ext>
            </a:extLst>
          </p:cNvPr>
          <p:cNvSpPr txBox="1"/>
          <p:nvPr/>
        </p:nvSpPr>
        <p:spPr>
          <a:xfrm>
            <a:off x="8934229" y="2723802"/>
            <a:ext cx="23525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/>
              <a:t>$62</a:t>
            </a:r>
          </a:p>
        </p:txBody>
      </p:sp>
      <p:pic>
        <p:nvPicPr>
          <p:cNvPr id="2050" name="Picture 2" descr="Amazon.com : 4 Regal Entertainment Group Premiere Movie Tickets (SAVE $10+)  : Everything Else">
            <a:extLst>
              <a:ext uri="{FF2B5EF4-FFF2-40B4-BE49-F238E27FC236}">
                <a16:creationId xmlns:a16="http://schemas.microsoft.com/office/drawing/2014/main" id="{D59A1CF5-4495-4C6E-9345-1079BF1108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905" y="437931"/>
            <a:ext cx="4752340" cy="4514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1169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257F5865-B09D-4803-9F29-9E1848E54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5" y="66623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02AB8677-C277-4C05-89B8-A817F5DCC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6" y="4517836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18B0F3AB-3883-459A-808A-F6E782621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6" y="2292230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4861B59-82AE-474F-995F-5DDEEA989DF9}"/>
              </a:ext>
            </a:extLst>
          </p:cNvPr>
          <p:cNvSpPr txBox="1"/>
          <p:nvPr/>
        </p:nvSpPr>
        <p:spPr>
          <a:xfrm>
            <a:off x="694690" y="4952654"/>
            <a:ext cx="7111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>
                <a:latin typeface="Arial Rounded MT Bold" panose="020F0704030504030204" pitchFamily="34" charset="0"/>
              </a:rPr>
              <a:t>4 Tickets to the Movies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A5F386-5C2D-46D5-9E6E-636325EA3A83}"/>
              </a:ext>
            </a:extLst>
          </p:cNvPr>
          <p:cNvSpPr txBox="1"/>
          <p:nvPr/>
        </p:nvSpPr>
        <p:spPr>
          <a:xfrm>
            <a:off x="9005349" y="4949408"/>
            <a:ext cx="23525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/>
              <a:t>$54</a:t>
            </a:r>
          </a:p>
        </p:txBody>
      </p:sp>
      <p:pic>
        <p:nvPicPr>
          <p:cNvPr id="2050" name="Picture 2" descr="Amazon.com : 4 Regal Entertainment Group Premiere Movie Tickets (SAVE $10+)  : Everything Else">
            <a:extLst>
              <a:ext uri="{FF2B5EF4-FFF2-40B4-BE49-F238E27FC236}">
                <a16:creationId xmlns:a16="http://schemas.microsoft.com/office/drawing/2014/main" id="{D59A1CF5-4495-4C6E-9345-1079BF1108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905" y="437931"/>
            <a:ext cx="4752340" cy="4514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0456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257F5865-B09D-4803-9F29-9E1848E54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5" y="66623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02AB8677-C277-4C05-89B8-A817F5DCC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6" y="4517836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18B0F3AB-3883-459A-808A-F6E782621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6" y="2292230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4861B59-82AE-474F-995F-5DDEEA989DF9}"/>
              </a:ext>
            </a:extLst>
          </p:cNvPr>
          <p:cNvSpPr txBox="1"/>
          <p:nvPr/>
        </p:nvSpPr>
        <p:spPr>
          <a:xfrm>
            <a:off x="694690" y="4952654"/>
            <a:ext cx="7111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>
                <a:latin typeface="Arial Rounded MT Bold" panose="020F0704030504030204" pitchFamily="34" charset="0"/>
              </a:rPr>
              <a:t>Apple Watch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A5F386-5C2D-46D5-9E6E-636325EA3A83}"/>
              </a:ext>
            </a:extLst>
          </p:cNvPr>
          <p:cNvSpPr txBox="1"/>
          <p:nvPr/>
        </p:nvSpPr>
        <p:spPr>
          <a:xfrm>
            <a:off x="8844575" y="2723802"/>
            <a:ext cx="23525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/>
              <a:t>$479</a:t>
            </a:r>
          </a:p>
        </p:txBody>
      </p:sp>
      <p:pic>
        <p:nvPicPr>
          <p:cNvPr id="3" name="Picture 2" descr="A close up of a watch&#10;&#10;Description automatically generated">
            <a:extLst>
              <a:ext uri="{FF2B5EF4-FFF2-40B4-BE49-F238E27FC236}">
                <a16:creationId xmlns:a16="http://schemas.microsoft.com/office/drawing/2014/main" id="{3D24AF73-3BC5-4F9C-8879-0850045764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837" y="159671"/>
            <a:ext cx="4718823" cy="44797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277BAE-6641-488D-AC7B-0B1A72105F18}"/>
              </a:ext>
            </a:extLst>
          </p:cNvPr>
          <p:cNvSpPr txBox="1"/>
          <p:nvPr/>
        </p:nvSpPr>
        <p:spPr>
          <a:xfrm>
            <a:off x="2721098" y="5783651"/>
            <a:ext cx="3488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Series 6 – Blue Aluminum Case</a:t>
            </a:r>
          </a:p>
        </p:txBody>
      </p:sp>
    </p:spTree>
    <p:extLst>
      <p:ext uri="{BB962C8B-B14F-4D97-AF65-F5344CB8AC3E}">
        <p14:creationId xmlns:p14="http://schemas.microsoft.com/office/powerpoint/2010/main" val="33996216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257F5865-B09D-4803-9F29-9E1848E54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5" y="66623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02AB8677-C277-4C05-89B8-A817F5DCC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6" y="4517836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18B0F3AB-3883-459A-808A-F6E782621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6" y="2292230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4861B59-82AE-474F-995F-5DDEEA989DF9}"/>
              </a:ext>
            </a:extLst>
          </p:cNvPr>
          <p:cNvSpPr txBox="1"/>
          <p:nvPr/>
        </p:nvSpPr>
        <p:spPr>
          <a:xfrm>
            <a:off x="694690" y="4952654"/>
            <a:ext cx="7111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>
                <a:latin typeface="Arial Rounded MT Bold" panose="020F0704030504030204" pitchFamily="34" charset="0"/>
              </a:rPr>
              <a:t>Apple Watch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A5F386-5C2D-46D5-9E6E-636325EA3A83}"/>
              </a:ext>
            </a:extLst>
          </p:cNvPr>
          <p:cNvSpPr txBox="1"/>
          <p:nvPr/>
        </p:nvSpPr>
        <p:spPr>
          <a:xfrm>
            <a:off x="8910036" y="4952654"/>
            <a:ext cx="23525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/>
              <a:t>$449</a:t>
            </a:r>
          </a:p>
        </p:txBody>
      </p:sp>
      <p:pic>
        <p:nvPicPr>
          <p:cNvPr id="3" name="Picture 2" descr="A close up of a watch&#10;&#10;Description automatically generated">
            <a:extLst>
              <a:ext uri="{FF2B5EF4-FFF2-40B4-BE49-F238E27FC236}">
                <a16:creationId xmlns:a16="http://schemas.microsoft.com/office/drawing/2014/main" id="{3D24AF73-3BC5-4F9C-8879-0850045764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837" y="159671"/>
            <a:ext cx="4718823" cy="44797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277BAE-6641-488D-AC7B-0B1A72105F18}"/>
              </a:ext>
            </a:extLst>
          </p:cNvPr>
          <p:cNvSpPr txBox="1"/>
          <p:nvPr/>
        </p:nvSpPr>
        <p:spPr>
          <a:xfrm>
            <a:off x="2721098" y="5783651"/>
            <a:ext cx="3488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Series 6 – Blue Aluminum Case</a:t>
            </a:r>
          </a:p>
        </p:txBody>
      </p:sp>
    </p:spTree>
    <p:extLst>
      <p:ext uri="{BB962C8B-B14F-4D97-AF65-F5344CB8AC3E}">
        <p14:creationId xmlns:p14="http://schemas.microsoft.com/office/powerpoint/2010/main" val="19320983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257F5865-B09D-4803-9F29-9E1848E54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5" y="66623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02AB8677-C277-4C05-89B8-A817F5DCC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6" y="4517836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18B0F3AB-3883-459A-808A-F6E782621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6" y="2292230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E487A564-90F3-4A72-9002-7A54B17939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90" y="1074349"/>
            <a:ext cx="7111118" cy="372364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4861B59-82AE-474F-995F-5DDEEA989DF9}"/>
              </a:ext>
            </a:extLst>
          </p:cNvPr>
          <p:cNvSpPr txBox="1"/>
          <p:nvPr/>
        </p:nvSpPr>
        <p:spPr>
          <a:xfrm>
            <a:off x="694690" y="4952654"/>
            <a:ext cx="7111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>
                <a:latin typeface="Arial Rounded MT Bold" panose="020F0704030504030204" pitchFamily="34" charset="0"/>
              </a:rPr>
              <a:t>1 ticket to Disneyland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A5F386-5C2D-46D5-9E6E-636325EA3A83}"/>
              </a:ext>
            </a:extLst>
          </p:cNvPr>
          <p:cNvSpPr txBox="1"/>
          <p:nvPr/>
        </p:nvSpPr>
        <p:spPr>
          <a:xfrm>
            <a:off x="9028590" y="2712585"/>
            <a:ext cx="23525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/>
              <a:t>$89</a:t>
            </a:r>
          </a:p>
        </p:txBody>
      </p:sp>
    </p:spTree>
    <p:extLst>
      <p:ext uri="{BB962C8B-B14F-4D97-AF65-F5344CB8AC3E}">
        <p14:creationId xmlns:p14="http://schemas.microsoft.com/office/powerpoint/2010/main" val="21008160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257F5865-B09D-4803-9F29-9E1848E54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5" y="66623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02AB8677-C277-4C05-89B8-A817F5DCC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6" y="4517836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18B0F3AB-3883-459A-808A-F6E782621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6" y="2292230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E487A564-90F3-4A72-9002-7A54B17939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90" y="1074349"/>
            <a:ext cx="7111118" cy="372364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4861B59-82AE-474F-995F-5DDEEA989DF9}"/>
              </a:ext>
            </a:extLst>
          </p:cNvPr>
          <p:cNvSpPr txBox="1"/>
          <p:nvPr/>
        </p:nvSpPr>
        <p:spPr>
          <a:xfrm>
            <a:off x="694690" y="4952654"/>
            <a:ext cx="7111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>
                <a:latin typeface="Arial Rounded MT Bold" panose="020F0704030504030204" pitchFamily="34" charset="0"/>
              </a:rPr>
              <a:t>1 ticket to Disneyland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A5F386-5C2D-46D5-9E6E-636325EA3A83}"/>
              </a:ext>
            </a:extLst>
          </p:cNvPr>
          <p:cNvSpPr txBox="1"/>
          <p:nvPr/>
        </p:nvSpPr>
        <p:spPr>
          <a:xfrm>
            <a:off x="8913909" y="498195"/>
            <a:ext cx="23525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/>
              <a:t>$117</a:t>
            </a:r>
          </a:p>
        </p:txBody>
      </p:sp>
    </p:spTree>
    <p:extLst>
      <p:ext uri="{BB962C8B-B14F-4D97-AF65-F5344CB8AC3E}">
        <p14:creationId xmlns:p14="http://schemas.microsoft.com/office/powerpoint/2010/main" val="1219596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257F5865-B09D-4803-9F29-9E1848E54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5" y="66623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02AB8677-C277-4C05-89B8-A817F5DCC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5" y="4537921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18B0F3AB-3883-459A-808A-F6E782621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6" y="2292230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4861B59-82AE-474F-995F-5DDEEA989DF9}"/>
              </a:ext>
            </a:extLst>
          </p:cNvPr>
          <p:cNvSpPr txBox="1"/>
          <p:nvPr/>
        </p:nvSpPr>
        <p:spPr>
          <a:xfrm>
            <a:off x="704738" y="5215714"/>
            <a:ext cx="7111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>
                <a:latin typeface="Arial Rounded MT Bold" panose="020F0704030504030204" pitchFamily="34" charset="0"/>
              </a:rPr>
              <a:t>GE Gas Range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A5F386-5C2D-46D5-9E6E-636325EA3A83}"/>
              </a:ext>
            </a:extLst>
          </p:cNvPr>
          <p:cNvSpPr txBox="1"/>
          <p:nvPr/>
        </p:nvSpPr>
        <p:spPr>
          <a:xfrm>
            <a:off x="8864672" y="2628238"/>
            <a:ext cx="23525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/>
              <a:t>$579</a:t>
            </a:r>
          </a:p>
        </p:txBody>
      </p:sp>
      <p:pic>
        <p:nvPicPr>
          <p:cNvPr id="3" name="Picture 2" descr="A picture containing sitting, computer, computer&#10;&#10;Description automatically generated">
            <a:extLst>
              <a:ext uri="{FF2B5EF4-FFF2-40B4-BE49-F238E27FC236}">
                <a16:creationId xmlns:a16="http://schemas.microsoft.com/office/drawing/2014/main" id="{6E18B30F-B558-4C0B-809F-64233EFABE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747" y="733716"/>
            <a:ext cx="4117259" cy="4290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1242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257F5865-B09D-4803-9F29-9E1848E54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5" y="66623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02AB8677-C277-4C05-89B8-A817F5DCC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5" y="4537921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18B0F3AB-3883-459A-808A-F6E782621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6" y="2292230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4861B59-82AE-474F-995F-5DDEEA989DF9}"/>
              </a:ext>
            </a:extLst>
          </p:cNvPr>
          <p:cNvSpPr txBox="1"/>
          <p:nvPr/>
        </p:nvSpPr>
        <p:spPr>
          <a:xfrm>
            <a:off x="704738" y="5215714"/>
            <a:ext cx="7111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>
                <a:latin typeface="Arial Rounded MT Bold" panose="020F0704030504030204" pitchFamily="34" charset="0"/>
              </a:rPr>
              <a:t>GE Gas Range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A5F386-5C2D-46D5-9E6E-636325EA3A83}"/>
              </a:ext>
            </a:extLst>
          </p:cNvPr>
          <p:cNvSpPr txBox="1"/>
          <p:nvPr/>
        </p:nvSpPr>
        <p:spPr>
          <a:xfrm>
            <a:off x="8948962" y="4969492"/>
            <a:ext cx="23525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/>
              <a:t>$494</a:t>
            </a:r>
          </a:p>
        </p:txBody>
      </p:sp>
      <p:pic>
        <p:nvPicPr>
          <p:cNvPr id="3" name="Picture 2" descr="A picture containing sitting, computer, computer&#10;&#10;Description automatically generated">
            <a:extLst>
              <a:ext uri="{FF2B5EF4-FFF2-40B4-BE49-F238E27FC236}">
                <a16:creationId xmlns:a16="http://schemas.microsoft.com/office/drawing/2014/main" id="{6E18B30F-B558-4C0B-809F-64233EFABE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747" y="733716"/>
            <a:ext cx="4117259" cy="4290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3328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257F5865-B09D-4803-9F29-9E1848E54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5" y="66623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02AB8677-C277-4C05-89B8-A817F5DCC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5" y="4537921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18B0F3AB-3883-459A-808A-F6E782621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6" y="2292230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4861B59-82AE-474F-995F-5DDEEA989DF9}"/>
              </a:ext>
            </a:extLst>
          </p:cNvPr>
          <p:cNvSpPr txBox="1"/>
          <p:nvPr/>
        </p:nvSpPr>
        <p:spPr>
          <a:xfrm>
            <a:off x="704738" y="5215714"/>
            <a:ext cx="7111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>
                <a:latin typeface="Arial Rounded MT Bold" panose="020F0704030504030204" pitchFamily="34" charset="0"/>
              </a:rPr>
              <a:t>Dining Set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A5F386-5C2D-46D5-9E6E-636325EA3A83}"/>
              </a:ext>
            </a:extLst>
          </p:cNvPr>
          <p:cNvSpPr txBox="1"/>
          <p:nvPr/>
        </p:nvSpPr>
        <p:spPr>
          <a:xfrm>
            <a:off x="8864672" y="2628238"/>
            <a:ext cx="23525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/>
              <a:t>$429</a:t>
            </a:r>
          </a:p>
        </p:txBody>
      </p:sp>
      <p:pic>
        <p:nvPicPr>
          <p:cNvPr id="4" name="Picture 3" descr="A dining room table&#10;&#10;Description automatically generated">
            <a:extLst>
              <a:ext uri="{FF2B5EF4-FFF2-40B4-BE49-F238E27FC236}">
                <a16:creationId xmlns:a16="http://schemas.microsoft.com/office/drawing/2014/main" id="{96AD1817-CF27-4CFD-A048-37F02EEC1C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984" y="865194"/>
            <a:ext cx="4958181" cy="367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8137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257F5865-B09D-4803-9F29-9E1848E54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5" y="66623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02AB8677-C277-4C05-89B8-A817F5DCC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5" y="4537921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18B0F3AB-3883-459A-808A-F6E782621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6" y="2292230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4861B59-82AE-474F-995F-5DDEEA989DF9}"/>
              </a:ext>
            </a:extLst>
          </p:cNvPr>
          <p:cNvSpPr txBox="1"/>
          <p:nvPr/>
        </p:nvSpPr>
        <p:spPr>
          <a:xfrm>
            <a:off x="537367" y="4537921"/>
            <a:ext cx="7111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>
                <a:latin typeface="Arial Rounded MT Bold" panose="020F0704030504030204" pitchFamily="34" charset="0"/>
              </a:rPr>
              <a:t>Dining Set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A5F386-5C2D-46D5-9E6E-636325EA3A83}"/>
              </a:ext>
            </a:extLst>
          </p:cNvPr>
          <p:cNvSpPr txBox="1"/>
          <p:nvPr/>
        </p:nvSpPr>
        <p:spPr>
          <a:xfrm>
            <a:off x="8758043" y="642042"/>
            <a:ext cx="31693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/>
              <a:t>$506.95</a:t>
            </a:r>
          </a:p>
        </p:txBody>
      </p:sp>
      <p:pic>
        <p:nvPicPr>
          <p:cNvPr id="2" name="Picture 1" descr="A dining room table&#10;&#10;Description automatically generated">
            <a:extLst>
              <a:ext uri="{FF2B5EF4-FFF2-40B4-BE49-F238E27FC236}">
                <a16:creationId xmlns:a16="http://schemas.microsoft.com/office/drawing/2014/main" id="{04A0F02A-AC4A-4A80-93B0-F6D9D397FC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984" y="865194"/>
            <a:ext cx="4958181" cy="367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070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60315E16-C15D-4122-AB82-1587EE19D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4635777" y="2145589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D6EED3-4A28-4134-B105-DCA42C492F17}"/>
              </a:ext>
            </a:extLst>
          </p:cNvPr>
          <p:cNvSpPr txBox="1"/>
          <p:nvPr/>
        </p:nvSpPr>
        <p:spPr>
          <a:xfrm rot="161299">
            <a:off x="5278432" y="2637914"/>
            <a:ext cx="3391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/>
              <a:t>$7.99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B50989-64EF-4B72-B2B6-D2AD395C2D83}"/>
              </a:ext>
            </a:extLst>
          </p:cNvPr>
          <p:cNvSpPr txBox="1"/>
          <p:nvPr/>
        </p:nvSpPr>
        <p:spPr>
          <a:xfrm>
            <a:off x="1467999" y="1248172"/>
            <a:ext cx="25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Venus Razor</a:t>
            </a:r>
          </a:p>
        </p:txBody>
      </p:sp>
      <p:pic>
        <p:nvPicPr>
          <p:cNvPr id="9" name="Picture 8" descr="A picture containing computer, screen, dark, sitting&#10;&#10;Description automatically generated">
            <a:extLst>
              <a:ext uri="{FF2B5EF4-FFF2-40B4-BE49-F238E27FC236}">
                <a16:creationId xmlns:a16="http://schemas.microsoft.com/office/drawing/2014/main" id="{00E3F0EE-9B18-4AE2-B049-C9861501B6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993" y="1653422"/>
            <a:ext cx="3551149" cy="35511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B8991B8-4C1B-4785-8929-5DB27837C3EE}"/>
              </a:ext>
            </a:extLst>
          </p:cNvPr>
          <p:cNvSpPr txBox="1"/>
          <p:nvPr/>
        </p:nvSpPr>
        <p:spPr>
          <a:xfrm>
            <a:off x="8934154" y="5271217"/>
            <a:ext cx="2820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Dove Body Cream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4ADDA1E9-945D-4EDF-8359-B930B437DDA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88" y="6149403"/>
            <a:ext cx="1966772" cy="470153"/>
          </a:xfrm>
          <a:prstGeom prst="rect">
            <a:avLst/>
          </a:prstGeom>
        </p:spPr>
      </p:pic>
      <p:pic>
        <p:nvPicPr>
          <p:cNvPr id="15" name="Content Placeholder 14" descr="A close up of a sign&#10;&#10;Description automatically generated">
            <a:extLst>
              <a:ext uri="{FF2B5EF4-FFF2-40B4-BE49-F238E27FC236}">
                <a16:creationId xmlns:a16="http://schemas.microsoft.com/office/drawing/2014/main" id="{81B87AE4-44A7-420B-8582-B780CC0151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853" y="1744751"/>
            <a:ext cx="3341858" cy="3341858"/>
          </a:xfrm>
        </p:spPr>
      </p:pic>
    </p:spTree>
    <p:extLst>
      <p:ext uri="{BB962C8B-B14F-4D97-AF65-F5344CB8AC3E}">
        <p14:creationId xmlns:p14="http://schemas.microsoft.com/office/powerpoint/2010/main" val="40044789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257F5865-B09D-4803-9F29-9E1848E54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5" y="66623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02AB8677-C277-4C05-89B8-A817F5DCC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6" y="4517836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18B0F3AB-3883-459A-808A-F6E782621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6" y="2292230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4861B59-82AE-474F-995F-5DDEEA989DF9}"/>
              </a:ext>
            </a:extLst>
          </p:cNvPr>
          <p:cNvSpPr txBox="1"/>
          <p:nvPr/>
        </p:nvSpPr>
        <p:spPr>
          <a:xfrm>
            <a:off x="470515" y="4478814"/>
            <a:ext cx="7111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>
                <a:latin typeface="Arial Rounded MT Bold" panose="020F0704030504030204" pitchFamily="34" charset="0"/>
              </a:rPr>
              <a:t>2020 Toyota Camry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A5F386-5C2D-46D5-9E6E-636325EA3A83}"/>
              </a:ext>
            </a:extLst>
          </p:cNvPr>
          <p:cNvSpPr txBox="1"/>
          <p:nvPr/>
        </p:nvSpPr>
        <p:spPr>
          <a:xfrm>
            <a:off x="8747897" y="2877690"/>
            <a:ext cx="31425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/>
              <a:t>$21,425</a:t>
            </a:r>
          </a:p>
        </p:txBody>
      </p:sp>
      <p:pic>
        <p:nvPicPr>
          <p:cNvPr id="3080" name="Picture 8" descr="2020 Toyota Camry TRD Price-Details-Specs | Phil Long Toyota">
            <a:hlinkClick r:id="rId3"/>
            <a:extLst>
              <a:ext uri="{FF2B5EF4-FFF2-40B4-BE49-F238E27FC236}">
                <a16:creationId xmlns:a16="http://schemas.microsoft.com/office/drawing/2014/main" id="{1C254490-B232-4863-A589-B995611B8D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254" y="1074349"/>
            <a:ext cx="6419641" cy="3209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3211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257F5865-B09D-4803-9F29-9E1848E54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5" y="66623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02AB8677-C277-4C05-89B8-A817F5DCC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6" y="4517836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18B0F3AB-3883-459A-808A-F6E782621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926" y="2292230"/>
            <a:ext cx="3488708" cy="21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4861B59-82AE-474F-995F-5DDEEA989DF9}"/>
              </a:ext>
            </a:extLst>
          </p:cNvPr>
          <p:cNvSpPr txBox="1"/>
          <p:nvPr/>
        </p:nvSpPr>
        <p:spPr>
          <a:xfrm>
            <a:off x="470515" y="4478814"/>
            <a:ext cx="71111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>
                <a:latin typeface="Arial Rounded MT Bold" panose="020F0704030504030204" pitchFamily="34" charset="0"/>
              </a:rPr>
              <a:t>2020 Toyota Camry</a:t>
            </a:r>
          </a:p>
          <a:p>
            <a:pPr algn="ctr"/>
            <a:r>
              <a:rPr lang="en-US" sz="4800">
                <a:latin typeface="Arial Rounded MT Bold" panose="020F0704030504030204" pitchFamily="34" charset="0"/>
              </a:rPr>
              <a:t>(New)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A5F386-5C2D-46D5-9E6E-636325EA3A83}"/>
              </a:ext>
            </a:extLst>
          </p:cNvPr>
          <p:cNvSpPr txBox="1"/>
          <p:nvPr/>
        </p:nvSpPr>
        <p:spPr>
          <a:xfrm>
            <a:off x="8727800" y="652083"/>
            <a:ext cx="31425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/>
              <a:t>$24,425</a:t>
            </a:r>
          </a:p>
        </p:txBody>
      </p:sp>
      <p:pic>
        <p:nvPicPr>
          <p:cNvPr id="3080" name="Picture 8" descr="2020 Toyota Camry TRD Price-Details-Specs | Phil Long Toyota">
            <a:hlinkClick r:id="rId3"/>
            <a:extLst>
              <a:ext uri="{FF2B5EF4-FFF2-40B4-BE49-F238E27FC236}">
                <a16:creationId xmlns:a16="http://schemas.microsoft.com/office/drawing/2014/main" id="{1C254490-B232-4863-A589-B995611B8D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254" y="1074349"/>
            <a:ext cx="6419641" cy="3209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7727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37">
            <a:extLst>
              <a:ext uri="{FF2B5EF4-FFF2-40B4-BE49-F238E27FC236}">
                <a16:creationId xmlns:a16="http://schemas.microsoft.com/office/drawing/2014/main" id="{6FBDFA86-51D3-4729-B154-796918372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88521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6FADF3-714A-4F5B-A30C-7EF098CB1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42514"/>
            <a:ext cx="6045195" cy="1082020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latin typeface="Arial Rounded MT Bold" panose="020F0704030504030204" pitchFamily="34" charset="0"/>
              </a:rPr>
              <a:t>Discussion Questions </a:t>
            </a:r>
          </a:p>
        </p:txBody>
      </p:sp>
      <p:cxnSp>
        <p:nvCxnSpPr>
          <p:cNvPr id="43" name="Straight Connector 39">
            <a:extLst>
              <a:ext uri="{FF2B5EF4-FFF2-40B4-BE49-F238E27FC236}">
                <a16:creationId xmlns:a16="http://schemas.microsoft.com/office/drawing/2014/main" id="{0F1CE7C6-BE91-42A7-9214-F33FD918C3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910A59-4C1B-45B6-8C4C-22076CCF9E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220" y="1824534"/>
            <a:ext cx="5891188" cy="4812476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>
                <a:solidFill>
                  <a:srgbClr val="FFFFFF"/>
                </a:solidFill>
              </a:rPr>
              <a:t>Look through your worksheet. How many did you guess correctly? </a:t>
            </a:r>
          </a:p>
          <a:p>
            <a:r>
              <a:rPr lang="en-US">
                <a:solidFill>
                  <a:srgbClr val="FFFFFF"/>
                </a:solidFill>
              </a:rPr>
              <a:t>Was it harder or easier for you to guess the correct price than you thought it would be? What made it harder or easier? </a:t>
            </a:r>
            <a:endParaRPr lang="en-US">
              <a:solidFill>
                <a:srgbClr val="FFFFFF"/>
              </a:solidFill>
              <a:cs typeface="Calibri"/>
            </a:endParaRPr>
          </a:p>
          <a:p>
            <a:r>
              <a:rPr lang="en-US">
                <a:solidFill>
                  <a:srgbClr val="FFFFFF"/>
                </a:solidFill>
              </a:rPr>
              <a:t>When you look through the prices of all the items, what do you notice?</a:t>
            </a:r>
          </a:p>
          <a:p>
            <a:pPr lvl="1"/>
            <a:r>
              <a:rPr lang="en-US">
                <a:solidFill>
                  <a:srgbClr val="FFFFFF"/>
                </a:solidFill>
              </a:rPr>
              <a:t>Why do you think stores price their items this way? </a:t>
            </a:r>
          </a:p>
          <a:p>
            <a:r>
              <a:rPr lang="en-US">
                <a:solidFill>
                  <a:srgbClr val="FFFFFF"/>
                </a:solidFill>
              </a:rPr>
              <a:t>Did any of the prices of the items surprise you?</a:t>
            </a:r>
          </a:p>
        </p:txBody>
      </p:sp>
      <p:pic>
        <p:nvPicPr>
          <p:cNvPr id="7" name="Graphic 6" descr="Help">
            <a:extLst>
              <a:ext uri="{FF2B5EF4-FFF2-40B4-BE49-F238E27FC236}">
                <a16:creationId xmlns:a16="http://schemas.microsoft.com/office/drawing/2014/main" id="{D0CE72C1-C3C0-4F21-9618-36E67F3D52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44017" y="1425048"/>
            <a:ext cx="4007904" cy="4007904"/>
          </a:xfrm>
          <a:prstGeom prst="rect">
            <a:avLst/>
          </a:prstGeom>
        </p:spPr>
      </p:pic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E8F1F639-10B7-4A72-9AB3-86247FC37D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208" y="6271323"/>
            <a:ext cx="1966772" cy="470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131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60315E16-C15D-4122-AB82-1587EE19D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7679363" y="4495197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D6EED3-4A28-4134-B105-DCA42C492F17}"/>
              </a:ext>
            </a:extLst>
          </p:cNvPr>
          <p:cNvSpPr txBox="1"/>
          <p:nvPr/>
        </p:nvSpPr>
        <p:spPr>
          <a:xfrm rot="161299">
            <a:off x="8310473" y="5017285"/>
            <a:ext cx="3391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/>
              <a:t>$10.99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B50989-64EF-4B72-B2B6-D2AD395C2D83}"/>
              </a:ext>
            </a:extLst>
          </p:cNvPr>
          <p:cNvSpPr txBox="1"/>
          <p:nvPr/>
        </p:nvSpPr>
        <p:spPr>
          <a:xfrm>
            <a:off x="1872654" y="3875134"/>
            <a:ext cx="25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Venus Razor</a:t>
            </a:r>
          </a:p>
        </p:txBody>
      </p:sp>
      <p:pic>
        <p:nvPicPr>
          <p:cNvPr id="9" name="Picture 8" descr="A picture containing computer, screen, dark, sitting&#10;&#10;Description automatically generated">
            <a:extLst>
              <a:ext uri="{FF2B5EF4-FFF2-40B4-BE49-F238E27FC236}">
                <a16:creationId xmlns:a16="http://schemas.microsoft.com/office/drawing/2014/main" id="{00E3F0EE-9B18-4AE2-B049-C9861501B6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234" y="243006"/>
            <a:ext cx="3551149" cy="35511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B8991B8-4C1B-4785-8929-5DB27837C3EE}"/>
              </a:ext>
            </a:extLst>
          </p:cNvPr>
          <p:cNvSpPr txBox="1"/>
          <p:nvPr/>
        </p:nvSpPr>
        <p:spPr>
          <a:xfrm>
            <a:off x="8012025" y="3891972"/>
            <a:ext cx="2820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Dove Body Cream</a:t>
            </a:r>
          </a:p>
        </p:txBody>
      </p:sp>
      <p:pic>
        <p:nvPicPr>
          <p:cNvPr id="2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EEF60DAD-F4FF-42BD-A718-47B17A8C2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889525" y="4495196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BCCF624-2CE0-4B61-BA21-CD4CD2D7B9BF}"/>
              </a:ext>
            </a:extLst>
          </p:cNvPr>
          <p:cNvSpPr txBox="1"/>
          <p:nvPr/>
        </p:nvSpPr>
        <p:spPr>
          <a:xfrm rot="161299">
            <a:off x="1518596" y="5017286"/>
            <a:ext cx="3391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/>
              <a:t>$7.99</a:t>
            </a:r>
          </a:p>
        </p:txBody>
      </p:sp>
      <p:pic>
        <p:nvPicPr>
          <p:cNvPr id="13" name="Content Placeholder 14" descr="A close up of a sign&#10;&#10;Description automatically generated">
            <a:extLst>
              <a:ext uri="{FF2B5EF4-FFF2-40B4-BE49-F238E27FC236}">
                <a16:creationId xmlns:a16="http://schemas.microsoft.com/office/drawing/2014/main" id="{C0CECC73-BBB9-4A1D-8770-164FF86C71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17" y="452297"/>
            <a:ext cx="3341858" cy="3341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881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mazon.com: eos Organic Lip Balm Sphere - Pomegranate Raspberry | Natural  and Organic | 100% Natural Shea Lip Balm | Deeply Hydrates and Seals in  Moisture | 0.25 oz.: Beauty">
            <a:extLst>
              <a:ext uri="{FF2B5EF4-FFF2-40B4-BE49-F238E27FC236}">
                <a16:creationId xmlns:a16="http://schemas.microsoft.com/office/drawing/2014/main" id="{8944A091-2560-4C30-AAD3-18DEF84ABA2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148" y="2018581"/>
            <a:ext cx="2820829" cy="2820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60315E16-C15D-4122-AB82-1587EE19D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4509801" y="2225977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D6EED3-4A28-4134-B105-DCA42C492F17}"/>
              </a:ext>
            </a:extLst>
          </p:cNvPr>
          <p:cNvSpPr txBox="1"/>
          <p:nvPr/>
        </p:nvSpPr>
        <p:spPr>
          <a:xfrm rot="161299">
            <a:off x="5053468" y="2718303"/>
            <a:ext cx="3391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/>
              <a:t>$1.79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B50989-64EF-4B72-B2B6-D2AD395C2D83}"/>
              </a:ext>
            </a:extLst>
          </p:cNvPr>
          <p:cNvSpPr txBox="1"/>
          <p:nvPr/>
        </p:nvSpPr>
        <p:spPr>
          <a:xfrm>
            <a:off x="1639977" y="1761105"/>
            <a:ext cx="25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EOS Lip Balm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8991B8-4C1B-4785-8929-5DB27837C3EE}"/>
              </a:ext>
            </a:extLst>
          </p:cNvPr>
          <p:cNvSpPr txBox="1"/>
          <p:nvPr/>
        </p:nvSpPr>
        <p:spPr>
          <a:xfrm>
            <a:off x="8487230" y="4577800"/>
            <a:ext cx="2820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Dove Soap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4ADDA1E9-945D-4EDF-8359-B930B437DDA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88" y="6149403"/>
            <a:ext cx="1966772" cy="470153"/>
          </a:xfrm>
          <a:prstGeom prst="rect">
            <a:avLst/>
          </a:prstGeom>
        </p:spPr>
      </p:pic>
      <p:pic>
        <p:nvPicPr>
          <p:cNvPr id="3" name="Picture 2" descr="A picture containing dark&#10;&#10;Description automatically generated">
            <a:extLst>
              <a:ext uri="{FF2B5EF4-FFF2-40B4-BE49-F238E27FC236}">
                <a16:creationId xmlns:a16="http://schemas.microsoft.com/office/drawing/2014/main" id="{3C8EDC30-63AB-44E5-A1A7-2B4EB36E2D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776" y="1703769"/>
            <a:ext cx="3143738" cy="314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783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mazon.com: eos Organic Lip Balm Sphere - Pomegranate Raspberry | Natural  and Organic | 100% Natural Shea Lip Balm | Deeply Hydrates and Seals in  Moisture | 0.25 oz.: Beauty">
            <a:extLst>
              <a:ext uri="{FF2B5EF4-FFF2-40B4-BE49-F238E27FC236}">
                <a16:creationId xmlns:a16="http://schemas.microsoft.com/office/drawing/2014/main" id="{8944A091-2560-4C30-AAD3-18DEF84ABA2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185" y="561512"/>
            <a:ext cx="2820829" cy="2820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60315E16-C15D-4122-AB82-1587EE19D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7437888" y="3529687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D6EED3-4A28-4134-B105-DCA42C492F17}"/>
              </a:ext>
            </a:extLst>
          </p:cNvPr>
          <p:cNvSpPr txBox="1"/>
          <p:nvPr/>
        </p:nvSpPr>
        <p:spPr>
          <a:xfrm rot="161299">
            <a:off x="8199942" y="4022013"/>
            <a:ext cx="3391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/>
              <a:t>$1.79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B50989-64EF-4B72-B2B6-D2AD395C2D83}"/>
              </a:ext>
            </a:extLst>
          </p:cNvPr>
          <p:cNvSpPr txBox="1"/>
          <p:nvPr/>
        </p:nvSpPr>
        <p:spPr>
          <a:xfrm>
            <a:off x="1549379" y="2965748"/>
            <a:ext cx="25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EOS Lip Balm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8991B8-4C1B-4785-8929-5DB27837C3EE}"/>
              </a:ext>
            </a:extLst>
          </p:cNvPr>
          <p:cNvSpPr txBox="1"/>
          <p:nvPr/>
        </p:nvSpPr>
        <p:spPr>
          <a:xfrm>
            <a:off x="7984875" y="2965748"/>
            <a:ext cx="2820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Dove Soap</a:t>
            </a:r>
          </a:p>
        </p:txBody>
      </p:sp>
      <p:pic>
        <p:nvPicPr>
          <p:cNvPr id="2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EEF60DAD-F4FF-42BD-A718-47B17A8C2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745657" y="3628219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BCCF624-2CE0-4B61-BA21-CD4CD2D7B9BF}"/>
              </a:ext>
            </a:extLst>
          </p:cNvPr>
          <p:cNvSpPr txBox="1"/>
          <p:nvPr/>
        </p:nvSpPr>
        <p:spPr>
          <a:xfrm rot="161299">
            <a:off x="1385428" y="4120544"/>
            <a:ext cx="3391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/>
              <a:t>$3.29</a:t>
            </a:r>
          </a:p>
        </p:txBody>
      </p:sp>
      <p:pic>
        <p:nvPicPr>
          <p:cNvPr id="5" name="Picture 4" descr="A picture containing dark&#10;&#10;Description automatically generated">
            <a:extLst>
              <a:ext uri="{FF2B5EF4-FFF2-40B4-BE49-F238E27FC236}">
                <a16:creationId xmlns:a16="http://schemas.microsoft.com/office/drawing/2014/main" id="{90B1B050-10AC-4226-9ABE-CD792DED93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875" y="398433"/>
            <a:ext cx="2828925" cy="282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661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60315E16-C15D-4122-AB82-1587EE19D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4881395" y="2336508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D6EED3-4A28-4134-B105-DCA42C492F17}"/>
              </a:ext>
            </a:extLst>
          </p:cNvPr>
          <p:cNvSpPr txBox="1"/>
          <p:nvPr/>
        </p:nvSpPr>
        <p:spPr>
          <a:xfrm rot="161299">
            <a:off x="5445353" y="2828833"/>
            <a:ext cx="3391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/>
              <a:t>$2.39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B50989-64EF-4B72-B2B6-D2AD395C2D83}"/>
              </a:ext>
            </a:extLst>
          </p:cNvPr>
          <p:cNvSpPr txBox="1"/>
          <p:nvPr/>
        </p:nvSpPr>
        <p:spPr>
          <a:xfrm>
            <a:off x="1725715" y="1994893"/>
            <a:ext cx="25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Capri Sun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8991B8-4C1B-4785-8929-5DB27837C3EE}"/>
              </a:ext>
            </a:extLst>
          </p:cNvPr>
          <p:cNvSpPr txBox="1"/>
          <p:nvPr/>
        </p:nvSpPr>
        <p:spPr>
          <a:xfrm>
            <a:off x="9452314" y="5271217"/>
            <a:ext cx="2820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Lunchables</a:t>
            </a:r>
          </a:p>
        </p:txBody>
      </p:sp>
      <p:pic>
        <p:nvPicPr>
          <p:cNvPr id="3" name="Picture 2" descr="A picture containing orange, dark, lit, light&#10;&#10;Description automatically generated">
            <a:extLst>
              <a:ext uri="{FF2B5EF4-FFF2-40B4-BE49-F238E27FC236}">
                <a16:creationId xmlns:a16="http://schemas.microsoft.com/office/drawing/2014/main" id="{43E015FE-21C2-401A-B6F3-BE2D9D5358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" y="2096852"/>
            <a:ext cx="3371635" cy="3371635"/>
          </a:xfrm>
          <a:prstGeom prst="rect">
            <a:avLst/>
          </a:prstGeom>
        </p:spPr>
      </p:pic>
      <p:pic>
        <p:nvPicPr>
          <p:cNvPr id="8" name="Picture 7" descr="A picture containing food&#10;&#10;Description automatically generated">
            <a:extLst>
              <a:ext uri="{FF2B5EF4-FFF2-40B4-BE49-F238E27FC236}">
                <a16:creationId xmlns:a16="http://schemas.microsoft.com/office/drawing/2014/main" id="{08AF3A74-598D-4FDC-96E3-FA09C3A211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3922" y="1775542"/>
            <a:ext cx="3495675" cy="3495675"/>
          </a:xfrm>
          <a:prstGeom prst="rect">
            <a:avLst/>
          </a:prstGeom>
        </p:spPr>
      </p:pic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9C2FEEC7-76CD-4918-B45D-F11D64E9356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88" y="6149403"/>
            <a:ext cx="1966772" cy="470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58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60315E16-C15D-4122-AB82-1587EE19D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7679363" y="4495197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D6EED3-4A28-4134-B105-DCA42C492F17}"/>
              </a:ext>
            </a:extLst>
          </p:cNvPr>
          <p:cNvSpPr txBox="1"/>
          <p:nvPr/>
        </p:nvSpPr>
        <p:spPr>
          <a:xfrm rot="161299">
            <a:off x="8310473" y="5017285"/>
            <a:ext cx="3391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/>
              <a:t>$2.99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B50989-64EF-4B72-B2B6-D2AD395C2D83}"/>
              </a:ext>
            </a:extLst>
          </p:cNvPr>
          <p:cNvSpPr txBox="1"/>
          <p:nvPr/>
        </p:nvSpPr>
        <p:spPr>
          <a:xfrm>
            <a:off x="1819555" y="3902820"/>
            <a:ext cx="25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err="1"/>
              <a:t>CapriSun</a:t>
            </a:r>
            <a:endParaRPr lang="en-US" sz="28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8991B8-4C1B-4785-8929-5DB27837C3EE}"/>
              </a:ext>
            </a:extLst>
          </p:cNvPr>
          <p:cNvSpPr txBox="1"/>
          <p:nvPr/>
        </p:nvSpPr>
        <p:spPr>
          <a:xfrm>
            <a:off x="8595756" y="3891971"/>
            <a:ext cx="2820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err="1"/>
              <a:t>Lunchable</a:t>
            </a:r>
            <a:endParaRPr lang="en-US" sz="2800"/>
          </a:p>
        </p:txBody>
      </p:sp>
      <p:pic>
        <p:nvPicPr>
          <p:cNvPr id="2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EEF60DAD-F4FF-42BD-A718-47B17A8C2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889525" y="4495196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BCCF624-2CE0-4B61-BA21-CD4CD2D7B9BF}"/>
              </a:ext>
            </a:extLst>
          </p:cNvPr>
          <p:cNvSpPr txBox="1"/>
          <p:nvPr/>
        </p:nvSpPr>
        <p:spPr>
          <a:xfrm rot="161299">
            <a:off x="1518596" y="5017286"/>
            <a:ext cx="3391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/>
              <a:t>$2.39</a:t>
            </a:r>
          </a:p>
        </p:txBody>
      </p:sp>
      <p:pic>
        <p:nvPicPr>
          <p:cNvPr id="4" name="Picture 3" descr="A picture containing orange, dark, lit, light&#10;&#10;Description automatically generated">
            <a:extLst>
              <a:ext uri="{FF2B5EF4-FFF2-40B4-BE49-F238E27FC236}">
                <a16:creationId xmlns:a16="http://schemas.microsoft.com/office/drawing/2014/main" id="{649B597B-1E37-493D-9DFA-B4B9B713B8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415" y="396295"/>
            <a:ext cx="3948074" cy="3948074"/>
          </a:xfrm>
          <a:prstGeom prst="rect">
            <a:avLst/>
          </a:prstGeom>
        </p:spPr>
      </p:pic>
      <p:pic>
        <p:nvPicPr>
          <p:cNvPr id="8" name="Picture 7" descr="A picture containing food&#10;&#10;Description automatically generated">
            <a:extLst>
              <a:ext uri="{FF2B5EF4-FFF2-40B4-BE49-F238E27FC236}">
                <a16:creationId xmlns:a16="http://schemas.microsoft.com/office/drawing/2014/main" id="{82DFF65A-6930-492E-8276-38C023E35C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508" y="396295"/>
            <a:ext cx="3495675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633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rice is Right Tag for Guessing Baby Items Prices | Price is right costume,  Price is right games, Tag template">
            <a:extLst>
              <a:ext uri="{FF2B5EF4-FFF2-40B4-BE49-F238E27FC236}">
                <a16:creationId xmlns:a16="http://schemas.microsoft.com/office/drawing/2014/main" id="{60315E16-C15D-4122-AB82-1587EE19D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84">
            <a:off x="4352924" y="2123148"/>
            <a:ext cx="3486150" cy="21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D6EED3-4A28-4134-B105-DCA42C492F17}"/>
              </a:ext>
            </a:extLst>
          </p:cNvPr>
          <p:cNvSpPr txBox="1"/>
          <p:nvPr/>
        </p:nvSpPr>
        <p:spPr>
          <a:xfrm rot="161299">
            <a:off x="4968530" y="2615473"/>
            <a:ext cx="3391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/>
              <a:t>$5.49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B50989-64EF-4B72-B2B6-D2AD395C2D83}"/>
              </a:ext>
            </a:extLst>
          </p:cNvPr>
          <p:cNvSpPr txBox="1"/>
          <p:nvPr/>
        </p:nvSpPr>
        <p:spPr>
          <a:xfrm>
            <a:off x="1382077" y="1141453"/>
            <a:ext cx="25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Uno Cards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8991B8-4C1B-4785-8929-5DB27837C3EE}"/>
              </a:ext>
            </a:extLst>
          </p:cNvPr>
          <p:cNvSpPr txBox="1"/>
          <p:nvPr/>
        </p:nvSpPr>
        <p:spPr>
          <a:xfrm>
            <a:off x="9533594" y="4935937"/>
            <a:ext cx="2820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Puzzle</a:t>
            </a:r>
          </a:p>
        </p:txBody>
      </p:sp>
      <p:pic>
        <p:nvPicPr>
          <p:cNvPr id="4" name="Picture 3" descr="A picture containing covered&#10;&#10;Description automatically generated">
            <a:extLst>
              <a:ext uri="{FF2B5EF4-FFF2-40B4-BE49-F238E27FC236}">
                <a16:creationId xmlns:a16="http://schemas.microsoft.com/office/drawing/2014/main" id="{7AA13FA1-6C3A-4EA5-B263-30C206DDFE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01" y="1810425"/>
            <a:ext cx="3648732" cy="3648732"/>
          </a:xfrm>
          <a:prstGeom prst="rect">
            <a:avLst/>
          </a:prstGeom>
        </p:spPr>
      </p:pic>
      <p:pic>
        <p:nvPicPr>
          <p:cNvPr id="9" name="Picture 8" descr="A picture containing sign, stuffed&#10;&#10;Description automatically generated">
            <a:extLst>
              <a:ext uri="{FF2B5EF4-FFF2-40B4-BE49-F238E27FC236}">
                <a16:creationId xmlns:a16="http://schemas.microsoft.com/office/drawing/2014/main" id="{6A5F6B49-FBD3-4907-9632-98CF2C93A4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210" y="2171382"/>
            <a:ext cx="3495675" cy="2657475"/>
          </a:xfrm>
          <a:prstGeom prst="rect">
            <a:avLst/>
          </a:prstGeom>
        </p:spPr>
      </p:pic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7ABD1B29-F468-4613-89D6-CA428ADDEC6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88" y="6149403"/>
            <a:ext cx="1966772" cy="470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364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14BA2AE7EFD34A9C0B6410CB86F0AF" ma:contentTypeVersion="18" ma:contentTypeDescription="Create a new document." ma:contentTypeScope="" ma:versionID="13f89c89facd75f8395265018d4358f4">
  <xsd:schema xmlns:xsd="http://www.w3.org/2001/XMLSchema" xmlns:xs="http://www.w3.org/2001/XMLSchema" xmlns:p="http://schemas.microsoft.com/office/2006/metadata/properties" xmlns:ns2="dc809939-901c-4e44-b75a-4ed6930e9425" xmlns:ns3="54ea286b-6133-493e-862c-ac240d2b25ff" targetNamespace="http://schemas.microsoft.com/office/2006/metadata/properties" ma:root="true" ma:fieldsID="581aacb04528b0042f3949ee2685f352" ns2:_="" ns3:_="">
    <xsd:import namespace="dc809939-901c-4e44-b75a-4ed6930e9425"/>
    <xsd:import namespace="54ea286b-6133-493e-862c-ac240d2b25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809939-901c-4e44-b75a-4ed6930e94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13756ff-49a0-4149-ba65-c287ad8cbf1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ea286b-6133-493e-862c-ac240d2b25f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8aa5a7e-b3da-4d81-9ba2-0a76b6fdb26d}" ma:internalName="TaxCatchAll" ma:showField="CatchAllData" ma:web="54ea286b-6133-493e-862c-ac240d2b25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c809939-901c-4e44-b75a-4ed6930e9425">
      <Terms xmlns="http://schemas.microsoft.com/office/infopath/2007/PartnerControls"/>
    </lcf76f155ced4ddcb4097134ff3c332f>
    <TaxCatchAll xmlns="54ea286b-6133-493e-862c-ac240d2b25f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572C731-5C78-40F8-B664-50DC3B256CA9}">
  <ds:schemaRefs>
    <ds:schemaRef ds:uri="54ea286b-6133-493e-862c-ac240d2b25ff"/>
    <ds:schemaRef ds:uri="dc809939-901c-4e44-b75a-4ed6930e942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B7E47F3-22DC-43D5-8B1C-463C686B6C08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dc809939-901c-4e44-b75a-4ed6930e9425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purl.org/dc/terms/"/>
    <ds:schemaRef ds:uri="54ea286b-6133-493e-862c-ac240d2b25ff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4D5C617-6C94-42AD-99F0-8B33B1B4C6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382</Words>
  <Application>Microsoft Office PowerPoint</Application>
  <PresentationFormat>Widescreen</PresentationFormat>
  <Paragraphs>96</Paragraphs>
  <Slides>32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Arial Rounded MT Bold</vt:lpstr>
      <vt:lpstr>Calibri</vt:lpstr>
      <vt:lpstr>Calibri Light</vt:lpstr>
      <vt:lpstr>office theme</vt:lpstr>
      <vt:lpstr>PowerPoint Presentation</vt:lpstr>
      <vt:lpstr>Game 1: Pick the Price!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Game 2: Higher or Lower?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Discussion Questions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 Mullady</dc:creator>
  <cp:lastModifiedBy>Dana Eaton</cp:lastModifiedBy>
  <cp:revision>2</cp:revision>
  <dcterms:created xsi:type="dcterms:W3CDTF">2020-09-18T16:04:03Z</dcterms:created>
  <dcterms:modified xsi:type="dcterms:W3CDTF">2024-03-29T23:41:02Z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0x0101007714BA2AE7EFD34A9C0B6410CB86F0AF</vt:lpwstr>
  </property>
  <property fmtid="{D5CDD505-2E9C-101B-9397-08002B2CF9AE}" pid="3" name="MediaServiceImageTags">
    <vt:lpwstr/>
  </property>
</Properties>
</file>