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51" r:id="rId4"/>
  </p:sldMasterIdLst>
  <p:notesMasterIdLst>
    <p:notesMasterId r:id="rId18"/>
  </p:notesMasterIdLst>
  <p:sldIdLst>
    <p:sldId id="257" r:id="rId5"/>
    <p:sldId id="258" r:id="rId6"/>
    <p:sldId id="261" r:id="rId7"/>
    <p:sldId id="263" r:id="rId8"/>
    <p:sldId id="264" r:id="rId9"/>
    <p:sldId id="266" r:id="rId10"/>
    <p:sldId id="265" r:id="rId11"/>
    <p:sldId id="268" r:id="rId12"/>
    <p:sldId id="270" r:id="rId13"/>
    <p:sldId id="269" r:id="rId14"/>
    <p:sldId id="271" r:id="rId15"/>
    <p:sldId id="267"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8AB014-060B-41C7-AD66-91C563BD94EB}" v="2" dt="2024-04-03T17:11:03.3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DCC764-72B4-4017-9738-2191982BA52C}" type="datetimeFigureOut">
              <a:rPr lang="en-US" smtClean="0"/>
              <a:t>4/3/2024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07A63-893C-4C72-A675-3F6841547DAA}" type="slidenum">
              <a:rPr lang="en-US" smtClean="0"/>
              <a:t>‹#›</a:t>
            </a:fld>
            <a:endParaRPr lang="en-US"/>
          </a:p>
        </p:txBody>
      </p:sp>
    </p:spTree>
    <p:extLst>
      <p:ext uri="{BB962C8B-B14F-4D97-AF65-F5344CB8AC3E}">
        <p14:creationId xmlns:p14="http://schemas.microsoft.com/office/powerpoint/2010/main" val="704344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84DA70-C731-4C70-880D-CCD4705E623C}" type="datetime1">
              <a:rPr lang="en-US" smtClean="0"/>
              <a:t>4/3/2024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93793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2A279-0833-481D-8C56-F67FD0AC6C50}" type="datetime1">
              <a:rPr lang="en-US" smtClean="0"/>
              <a:t>4/3/2024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48671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87DA83-5663-4C9C-B9AA-0B40A3DAFF81}" type="datetime1">
              <a:rPr lang="en-US" smtClean="0"/>
              <a:t>4/3/2024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45084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E1D723-8F53-4F53-90B0-1982A396982E}" type="datetime1">
              <a:rPr lang="en-US" smtClean="0"/>
              <a:t>4/3/2024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665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669AF7-7BEB-44E4-9852-375E34362B5B}" type="datetime1">
              <a:rPr lang="en-US" smtClean="0"/>
              <a:t>4/3/2024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520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AAAC38D-0552-4C82-B593-E6124DFADBE2}" type="datetime1">
              <a:rPr lang="en-US" smtClean="0"/>
              <a:t>4/3/2024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57171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DF0F1C-5577-4ACB-BB62-DF8F3C494C7E}" type="datetime1">
              <a:rPr lang="en-US" smtClean="0"/>
              <a:t>4/3/2024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0024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775B394-D9F9-4F0C-B15D-605F45CB9E9F}" type="datetime1">
              <a:rPr lang="en-US" smtClean="0"/>
              <a:t>4/3/2024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0680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67345-2558-425A-8533-9BFDBCE15005}" type="datetime1">
              <a:rPr lang="en-US" smtClean="0"/>
              <a:t>4/3/2024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71776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BEA474-078D-4E9B-9B14-09A87B19DC46}" type="datetime1">
              <a:rPr lang="en-US" smtClean="0"/>
              <a:t>4/3/2024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01597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07D986-8816-4272-A432-0437A28A9828}" type="datetime1">
              <a:rPr lang="en-US" smtClean="0"/>
              <a:t>4/3/2024</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12387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6E202-B606-4609-B914-27C9371A1F6D}" type="datetime1">
              <a:rPr lang="en-US" smtClean="0"/>
              <a:t>4/3/2024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463947158"/>
      </p:ext>
    </p:extLst>
  </p:cSld>
  <p:clrMap bg1="dk1" tx1="lt1" bg2="dk2" tx2="lt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satisfyingretirement.blogspot.com/2018/09/Vital-lessons-retired-person-learns.html" TargetMode="External"/><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milton9sellers86.wikidot.com/" TargetMode="External"/><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transgriot.blogspot.com/2011/04/transgriot-nuke-troll-12-race-matters.html"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quirkylacquerista.wordpress.com/2013/12/12/snowflakes-nails/"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eeCia8QeZs" TargetMode="External"/><Relationship Id="rId2" Type="http://schemas.openxmlformats.org/officeDocument/2006/relationships/hyperlink" Target="https://www.youtube.com/watch?v=wf91rEGw88Q"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latildecritica.blogspot.com/2013/04/youtube-hacer-el-imbecil-y-ganar-dinero.html"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en/school-notebook-education-books-307210/"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www.penniestowealth.com/tag/savings-account/"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atisfyingretirement.blogspot.com/2017/06/i-want-to-retire-someday-how-do-i-get.html" TargetMode="External"/><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170903"/>
          </a:xfrm>
        </p:spPr>
        <p:txBody>
          <a:bodyPr>
            <a:normAutofit/>
          </a:bodyPr>
          <a:lstStyle/>
          <a:p>
            <a:pPr algn="ctr"/>
            <a:r>
              <a:rPr lang="en-US" dirty="0"/>
              <a:t>Simple and Compound Interest</a:t>
            </a:r>
            <a:endParaRPr lang="en-US" sz="8000" dirty="0"/>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5289753" y="3810001"/>
                <a:ext cx="6544181" cy="1316182"/>
              </a:xfrm>
            </p:spPr>
            <p:txBody>
              <a:bodyPr>
                <a:normAutofit/>
              </a:bodyPr>
              <a:lstStyle/>
              <a:p>
                <a:pPr algn="ctr"/>
                <a:r>
                  <a:rPr lang="en-US" sz="4800" b="1" dirty="0">
                    <a:effectLst>
                      <a:outerShdw dist="38100" dir="2700000" algn="bl">
                        <a:schemeClr val="accent5"/>
                      </a:outerShdw>
                    </a:effectLst>
                  </a:rPr>
                  <a:t>Y=</a:t>
                </a:r>
                <a:r>
                  <a:rPr lang="en-US" sz="4800" b="1" dirty="0" err="1">
                    <a:effectLst>
                      <a:outerShdw dist="38100" dir="2700000" algn="bl">
                        <a:schemeClr val="accent5"/>
                      </a:outerShdw>
                    </a:effectLst>
                  </a:rPr>
                  <a:t>P</a:t>
                </a:r>
                <a:r>
                  <a:rPr lang="en-US" sz="4800" b="1" cap="none" dirty="0" err="1">
                    <a:effectLst>
                      <a:outerShdw dist="38100" dir="2700000" algn="bl">
                        <a:schemeClr val="accent5"/>
                      </a:outerShdw>
                    </a:effectLst>
                  </a:rPr>
                  <a:t>rt</a:t>
                </a:r>
                <a:r>
                  <a:rPr lang="en-US" sz="4800" b="1" dirty="0">
                    <a:effectLst>
                      <a:outerShdw dist="38100" dir="2700000" algn="bl">
                        <a:schemeClr val="accent5"/>
                      </a:outerShdw>
                    </a:effectLst>
                  </a:rPr>
                  <a:t>  </a:t>
                </a:r>
                <a:r>
                  <a:rPr lang="en-US" sz="3300" b="1" dirty="0">
                    <a:effectLst>
                      <a:outerShdw dist="38100" dir="2700000" algn="bl">
                        <a:schemeClr val="accent5"/>
                      </a:outerShdw>
                    </a:effectLst>
                  </a:rPr>
                  <a:t>and</a:t>
                </a:r>
                <a:r>
                  <a:rPr lang="en-US" sz="4800" b="1" dirty="0">
                    <a:effectLst>
                      <a:outerShdw dist="38100" dir="2700000" algn="bl">
                        <a:schemeClr val="accent5"/>
                      </a:outerShdw>
                    </a:effectLst>
                  </a:rPr>
                  <a:t>  y=</a:t>
                </a:r>
                <a14:m>
                  <m:oMath xmlns:m="http://schemas.openxmlformats.org/officeDocument/2006/math">
                    <m:r>
                      <a:rPr lang="en-US" sz="4800" b="1" i="1">
                        <a:effectLst>
                          <a:outerShdw dist="38100" dir="2700000" algn="bl">
                            <a:schemeClr val="accent5"/>
                          </a:outerShdw>
                        </a:effectLst>
                        <a:latin typeface="Cambria Math" panose="02040503050406030204" pitchFamily="18" charset="0"/>
                      </a:rPr>
                      <m:t>𝑷</m:t>
                    </m:r>
                    <m:r>
                      <a:rPr lang="en-US" sz="4800" b="1" i="1">
                        <a:effectLst>
                          <a:outerShdw dist="38100" dir="2700000" algn="bl">
                            <a:schemeClr val="accent5"/>
                          </a:outerShdw>
                        </a:effectLst>
                        <a:latin typeface="Cambria Math" panose="02040503050406030204" pitchFamily="18" charset="0"/>
                      </a:rPr>
                      <m:t>(</m:t>
                    </m:r>
                    <m:r>
                      <a:rPr lang="en-US" sz="4800" b="1" i="1">
                        <a:effectLst>
                          <a:outerShdw dist="38100" dir="2700000" algn="bl">
                            <a:schemeClr val="accent5"/>
                          </a:outerShdw>
                        </a:effectLst>
                        <a:latin typeface="Cambria Math" panose="02040503050406030204" pitchFamily="18" charset="0"/>
                      </a:rPr>
                      <m:t>𝟏</m:t>
                    </m:r>
                    <m:r>
                      <a:rPr lang="en-US" sz="4800" b="1" i="1" smtClean="0">
                        <a:effectLst>
                          <a:outerShdw dist="38100" dir="2700000" algn="bl">
                            <a:schemeClr val="accent5"/>
                          </a:outerShdw>
                        </a:effectLst>
                        <a:latin typeface="Cambria Math" panose="02040503050406030204" pitchFamily="18" charset="0"/>
                      </a:rPr>
                      <m:t>+</m:t>
                    </m:r>
                    <m:f>
                      <m:fPr>
                        <m:ctrlPr>
                          <a:rPr lang="en-US" sz="4800" b="1" i="1" smtClean="0">
                            <a:effectLst>
                              <a:outerShdw dist="38100" dir="2700000" algn="bl">
                                <a:schemeClr val="accent5"/>
                              </a:outerShdw>
                            </a:effectLst>
                            <a:latin typeface="Cambria Math" panose="02040503050406030204" pitchFamily="18" charset="0"/>
                          </a:rPr>
                        </m:ctrlPr>
                      </m:fPr>
                      <m:num>
                        <m:r>
                          <a:rPr lang="en-US" sz="4800" b="1" i="1" smtClean="0">
                            <a:effectLst>
                              <a:outerShdw dist="38100" dir="2700000" algn="bl">
                                <a:schemeClr val="accent5"/>
                              </a:outerShdw>
                            </a:effectLst>
                            <a:latin typeface="Cambria Math" panose="02040503050406030204" pitchFamily="18" charset="0"/>
                          </a:rPr>
                          <m:t>𝒓</m:t>
                        </m:r>
                      </m:num>
                      <m:den>
                        <m:r>
                          <a:rPr lang="en-US" sz="4800" b="1" i="1" smtClean="0">
                            <a:effectLst>
                              <a:outerShdw dist="38100" dir="2700000" algn="bl">
                                <a:schemeClr val="accent5"/>
                              </a:outerShdw>
                            </a:effectLst>
                            <a:latin typeface="Cambria Math" panose="02040503050406030204" pitchFamily="18" charset="0"/>
                          </a:rPr>
                          <m:t>𝒏</m:t>
                        </m:r>
                      </m:den>
                    </m:f>
                    <m:sSup>
                      <m:sSupPr>
                        <m:ctrlPr>
                          <a:rPr lang="en-US" sz="4800" b="1" i="1" smtClean="0">
                            <a:effectLst>
                              <a:outerShdw dist="38100" dir="2700000" algn="bl">
                                <a:schemeClr val="accent5"/>
                              </a:outerShdw>
                            </a:effectLst>
                            <a:latin typeface="Cambria Math" panose="02040503050406030204" pitchFamily="18" charset="0"/>
                          </a:rPr>
                        </m:ctrlPr>
                      </m:sSupPr>
                      <m:e>
                        <m:r>
                          <a:rPr lang="en-US" sz="4800" b="1" i="1">
                            <a:effectLst>
                              <a:outerShdw dist="38100" dir="2700000" algn="bl">
                                <a:schemeClr val="accent5"/>
                              </a:outerShdw>
                            </a:effectLst>
                            <a:latin typeface="Cambria Math" panose="02040503050406030204" pitchFamily="18" charset="0"/>
                          </a:rPr>
                          <m:t>)</m:t>
                        </m:r>
                      </m:e>
                      <m:sup>
                        <m:r>
                          <a:rPr lang="en-US" sz="4800" b="1" i="1" smtClean="0">
                            <a:effectLst>
                              <a:outerShdw dist="38100" dir="2700000" algn="bl">
                                <a:schemeClr val="accent5"/>
                              </a:outerShdw>
                            </a:effectLst>
                            <a:latin typeface="Cambria Math" panose="02040503050406030204" pitchFamily="18" charset="0"/>
                          </a:rPr>
                          <m:t>𝒏</m:t>
                        </m:r>
                        <m:r>
                          <a:rPr lang="en-US" sz="4800" b="1" i="1">
                            <a:effectLst>
                              <a:outerShdw dist="38100" dir="2700000" algn="bl">
                                <a:schemeClr val="accent5"/>
                              </a:outerShdw>
                            </a:effectLst>
                            <a:latin typeface="Cambria Math" panose="02040503050406030204" pitchFamily="18" charset="0"/>
                          </a:rPr>
                          <m:t>𝒕</m:t>
                        </m:r>
                      </m:sup>
                    </m:sSup>
                  </m:oMath>
                </a14:m>
                <a:endParaRPr lang="en-US" sz="4800" dirty="0"/>
              </a:p>
              <a:p>
                <a:endParaRPr lang="en-US" sz="2400" dirty="0">
                  <a:solidFill>
                    <a:schemeClr val="tx1">
                      <a:lumMod val="85000"/>
                      <a:lumOff val="15000"/>
                    </a:schemeClr>
                  </a:solidFill>
                </a:endParaRPr>
              </a:p>
            </p:txBody>
          </p:sp>
        </mc:Choice>
        <mc:Fallback xmlns="">
          <p:sp>
            <p:nvSpPr>
              <p:cNvPr id="3" name="Subtitle 2">
                <a:extLst>
                  <a:ext uri="{FF2B5EF4-FFF2-40B4-BE49-F238E27FC236}">
                    <a16:creationId xmlns:a16="http://schemas.microsoft.com/office/drawing/2014/main" id="{A8E9CFF2-3777-4FF4-A759-8491175B0B7C}"/>
                  </a:ext>
                </a:extLst>
              </p:cNvPr>
              <p:cNvSpPr>
                <a:spLocks noGrp="1" noRot="1" noChangeAspect="1" noMove="1" noResize="1" noEditPoints="1" noAdjustHandles="1" noChangeArrowheads="1" noChangeShapeType="1" noTextEdit="1"/>
              </p:cNvSpPr>
              <p:nvPr>
                <p:ph type="subTitle" idx="1"/>
              </p:nvPr>
            </p:nvSpPr>
            <p:spPr>
              <a:xfrm>
                <a:off x="5289753" y="3810001"/>
                <a:ext cx="6544181" cy="1316182"/>
              </a:xfrm>
              <a:blipFill>
                <a:blip r:embed="rId2"/>
                <a:stretch>
                  <a:fillRect l="-1398" t="-8796"/>
                </a:stretch>
              </a:blipFill>
            </p:spPr>
            <p:txBody>
              <a:bodyPr/>
              <a:lstStyle/>
              <a:p>
                <a:r>
                  <a:rPr lang="en-US">
                    <a:noFill/>
                  </a:rPr>
                  <a:t> </a:t>
                </a:r>
              </a:p>
            </p:txBody>
          </p:sp>
        </mc:Fallback>
      </mc:AlternateContent>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 y="1"/>
            <a:ext cx="4635315" cy="6857999"/>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0FDEBB93-9F68-4273-B4B5-A50D302766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7035" y="983674"/>
            <a:ext cx="3558753" cy="850714"/>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69F56513-FBBD-4452-AE39-0807219AB9F4}"/>
              </a:ext>
            </a:extLst>
          </p:cNvPr>
          <p:cNvSpPr>
            <a:spLocks noGrp="1"/>
          </p:cNvSpPr>
          <p:nvPr>
            <p:ph type="title"/>
          </p:nvPr>
        </p:nvSpPr>
        <p:spPr>
          <a:xfrm>
            <a:off x="-184195" y="1352828"/>
            <a:ext cx="6422792" cy="739372"/>
          </a:xfrm>
        </p:spPr>
        <p:txBody>
          <a:bodyPr anchor="b">
            <a:noAutofit/>
          </a:bodyPr>
          <a:lstStyle/>
          <a:p>
            <a:pPr algn="ctr"/>
            <a:r>
              <a:rPr lang="en-US" sz="5400" b="1" dirty="0"/>
              <a:t>TIME!</a:t>
            </a:r>
          </a:p>
        </p:txBody>
      </p:sp>
      <p:sp>
        <p:nvSpPr>
          <p:cNvPr id="3" name="Content Placeholder 2">
            <a:extLst>
              <a:ext uri="{FF2B5EF4-FFF2-40B4-BE49-F238E27FC236}">
                <a16:creationId xmlns:a16="http://schemas.microsoft.com/office/drawing/2014/main" id="{D4777F8B-A167-436C-AB21-7A822E5DF4B6}"/>
              </a:ext>
            </a:extLst>
          </p:cNvPr>
          <p:cNvSpPr>
            <a:spLocks noGrp="1"/>
          </p:cNvSpPr>
          <p:nvPr>
            <p:ph idx="1"/>
          </p:nvPr>
        </p:nvSpPr>
        <p:spPr>
          <a:xfrm>
            <a:off x="395657" y="2355436"/>
            <a:ext cx="5833244" cy="5272096"/>
          </a:xfrm>
        </p:spPr>
        <p:txBody>
          <a:bodyPr anchor="t">
            <a:normAutofit/>
          </a:bodyPr>
          <a:lstStyle/>
          <a:p>
            <a:pPr marL="0" indent="0">
              <a:buNone/>
            </a:pPr>
            <a:r>
              <a:rPr lang="en-US" dirty="0"/>
              <a:t>Compound interest grows over TIME – </a:t>
            </a:r>
            <a:r>
              <a:rPr lang="en-US" b="1" dirty="0"/>
              <a:t>the key to building wealth through compound interest is to give your investment time to build</a:t>
            </a:r>
            <a:r>
              <a:rPr lang="en-US" dirty="0"/>
              <a:t>. The longer you allow your investment to grow, the greater the earnings. Compound interest is often associated with retirement due to the need for an investment to have TIME to mature.</a:t>
            </a:r>
          </a:p>
        </p:txBody>
      </p:sp>
      <p:cxnSp>
        <p:nvCxnSpPr>
          <p:cNvPr id="29" name="Straight Connector 28">
            <a:extLst>
              <a:ext uri="{FF2B5EF4-FFF2-40B4-BE49-F238E27FC236}">
                <a16:creationId xmlns:a16="http://schemas.microsoft.com/office/drawing/2014/main" id="{749A7284-D010-4ACB-A08A-FC3C3689B5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8597"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sign&#10;&#10;Description automatically generated">
            <a:extLst>
              <a:ext uri="{FF2B5EF4-FFF2-40B4-BE49-F238E27FC236}">
                <a16:creationId xmlns:a16="http://schemas.microsoft.com/office/drawing/2014/main" id="{70D801CE-4100-41EA-B55A-89CE214C224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644056" y="1811045"/>
            <a:ext cx="5129741" cy="3180439"/>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C2C2759A-59CB-4F80-AE14-EC09A366D1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1387820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7DD13-EF38-46D8-B281-624AECA23BD5}"/>
              </a:ext>
            </a:extLst>
          </p:cNvPr>
          <p:cNvSpPr>
            <a:spLocks noGrp="1"/>
          </p:cNvSpPr>
          <p:nvPr>
            <p:ph type="title"/>
          </p:nvPr>
        </p:nvSpPr>
        <p:spPr>
          <a:xfrm>
            <a:off x="657617" y="365125"/>
            <a:ext cx="10515600" cy="1325563"/>
          </a:xfrm>
        </p:spPr>
        <p:txBody>
          <a:bodyPr/>
          <a:lstStyle/>
          <a:p>
            <a:r>
              <a:rPr lang="en-US" dirty="0">
                <a:latin typeface="Abadi" panose="020B0604020104020204" pitchFamily="34" charset="0"/>
              </a:rPr>
              <a:t>Let’s look at the growth of $10,000 at 7%</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92472F1-2BC8-4956-A68B-489952BEB6BD}"/>
                  </a:ext>
                </a:extLst>
              </p:cNvPr>
              <p:cNvSpPr>
                <a:spLocks noGrp="1"/>
              </p:cNvSpPr>
              <p:nvPr>
                <p:ph idx="1"/>
              </p:nvPr>
            </p:nvSpPr>
            <p:spPr>
              <a:xfrm>
                <a:off x="657617" y="1690688"/>
                <a:ext cx="3733800" cy="4351338"/>
              </a:xfrm>
            </p:spPr>
            <p:txBody>
              <a:bodyPr/>
              <a:lstStyle/>
              <a:p>
                <a:pPr marL="0" indent="0">
                  <a:buNone/>
                </a:pPr>
                <a:r>
                  <a:rPr lang="en-US" sz="4000" b="1" dirty="0"/>
                  <a:t>20 Years</a:t>
                </a:r>
              </a:p>
              <a:p>
                <a:pPr marL="0" inden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𝟐𝟎</m:t>
                        </m:r>
                        <m:r>
                          <a:rPr lang="en-US" b="1" i="1" smtClean="0">
                            <a:latin typeface="Cambria Math" panose="02040503050406030204" pitchFamily="18" charset="0"/>
                          </a:rPr>
                          <m:t>)</m:t>
                        </m:r>
                      </m:sup>
                    </m:sSup>
                  </m:oMath>
                </a14:m>
                <a:endParaRPr lang="en-US" dirty="0"/>
              </a:p>
              <a:p>
                <a:pPr marL="0" inden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𝟖𝟎</m:t>
                        </m:r>
                      </m:sup>
                    </m:sSup>
                  </m:oMath>
                </a14:m>
                <a:endParaRPr lang="en-US" dirty="0"/>
              </a:p>
              <a:p>
                <a:pPr marL="0" indent="0">
                  <a:buNone/>
                </a:pPr>
                <a:r>
                  <a:rPr lang="en-US" dirty="0"/>
                  <a:t>y=40,060</a:t>
                </a:r>
              </a:p>
            </p:txBody>
          </p:sp>
        </mc:Choice>
        <mc:Fallback xmlns="">
          <p:sp>
            <p:nvSpPr>
              <p:cNvPr id="3" name="Content Placeholder 2">
                <a:extLst>
                  <a:ext uri="{FF2B5EF4-FFF2-40B4-BE49-F238E27FC236}">
                    <a16:creationId xmlns:a16="http://schemas.microsoft.com/office/drawing/2014/main" id="{A92472F1-2BC8-4956-A68B-489952BEB6BD}"/>
                  </a:ext>
                </a:extLst>
              </p:cNvPr>
              <p:cNvSpPr>
                <a:spLocks noGrp="1" noRot="1" noChangeAspect="1" noMove="1" noResize="1" noEditPoints="1" noAdjustHandles="1" noChangeArrowheads="1" noChangeShapeType="1" noTextEdit="1"/>
              </p:cNvSpPr>
              <p:nvPr>
                <p:ph idx="1"/>
              </p:nvPr>
            </p:nvSpPr>
            <p:spPr>
              <a:xfrm>
                <a:off x="657617" y="1690688"/>
                <a:ext cx="3733800" cy="4351338"/>
              </a:xfrm>
              <a:blipFill>
                <a:blip r:embed="rId2"/>
                <a:stretch>
                  <a:fillRect l="-5882" t="-39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C509BAF8-06C4-440E-B4F8-7DBCE0798457}"/>
                  </a:ext>
                </a:extLst>
              </p:cNvPr>
              <p:cNvSpPr txBox="1">
                <a:spLocks/>
              </p:cNvSpPr>
              <p:nvPr/>
            </p:nvSpPr>
            <p:spPr>
              <a:xfrm>
                <a:off x="4505195" y="1690688"/>
                <a:ext cx="37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t>30 Years</a:t>
                </a:r>
              </a:p>
              <a:p>
                <a:pPr marL="0" indent="0">
                  <a:buFont typeface="Arial" panose="020B0604020202020204" pitchFamily="34" charse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𝟑𝟎</m:t>
                        </m:r>
                        <m:r>
                          <a:rPr lang="en-US" b="1" i="1" smtClean="0">
                            <a:latin typeface="Cambria Math" panose="02040503050406030204" pitchFamily="18" charset="0"/>
                          </a:rPr>
                          <m:t>)</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𝟏𝟐𝟎</m:t>
                        </m:r>
                      </m:sup>
                    </m:sSup>
                  </m:oMath>
                </a14:m>
                <a:endParaRPr lang="en-US" dirty="0"/>
              </a:p>
              <a:p>
                <a:pPr marL="0" indent="0">
                  <a:buFont typeface="Arial" panose="020B0604020202020204" pitchFamily="34" charset="0"/>
                  <a:buNone/>
                </a:pPr>
                <a:r>
                  <a:rPr lang="en-US" dirty="0"/>
                  <a:t>y=80,191</a:t>
                </a:r>
              </a:p>
            </p:txBody>
          </p:sp>
        </mc:Choice>
        <mc:Fallback xmlns="">
          <p:sp>
            <p:nvSpPr>
              <p:cNvPr id="4" name="Content Placeholder 2">
                <a:extLst>
                  <a:ext uri="{FF2B5EF4-FFF2-40B4-BE49-F238E27FC236}">
                    <a16:creationId xmlns:a16="http://schemas.microsoft.com/office/drawing/2014/main" id="{C509BAF8-06C4-440E-B4F8-7DBCE0798457}"/>
                  </a:ext>
                </a:extLst>
              </p:cNvPr>
              <p:cNvSpPr txBox="1">
                <a:spLocks noRot="1" noChangeAspect="1" noMove="1" noResize="1" noEditPoints="1" noAdjustHandles="1" noChangeArrowheads="1" noChangeShapeType="1" noTextEdit="1"/>
              </p:cNvSpPr>
              <p:nvPr/>
            </p:nvSpPr>
            <p:spPr>
              <a:xfrm>
                <a:off x="4505195" y="1690688"/>
                <a:ext cx="3733800" cy="4351338"/>
              </a:xfrm>
              <a:prstGeom prst="rect">
                <a:avLst/>
              </a:prstGeom>
              <a:blipFill>
                <a:blip r:embed="rId3"/>
                <a:stretch>
                  <a:fillRect l="-5710" t="-39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BA93166F-FBAA-4BE7-BB81-5A251522C2B5}"/>
                  </a:ext>
                </a:extLst>
              </p:cNvPr>
              <p:cNvSpPr txBox="1">
                <a:spLocks/>
              </p:cNvSpPr>
              <p:nvPr/>
            </p:nvSpPr>
            <p:spPr>
              <a:xfrm>
                <a:off x="8238995" y="1690688"/>
                <a:ext cx="37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t>40 Years</a:t>
                </a:r>
              </a:p>
              <a:p>
                <a:pPr marL="0" indent="0">
                  <a:buFont typeface="Arial" panose="020B0604020202020204" pitchFamily="34" charse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𝟒𝟎</m:t>
                        </m:r>
                        <m:r>
                          <a:rPr lang="en-US" b="1" i="1" smtClean="0">
                            <a:latin typeface="Cambria Math" panose="02040503050406030204" pitchFamily="18" charset="0"/>
                          </a:rPr>
                          <m:t>)</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𝟏𝟔𝟎</m:t>
                        </m:r>
                      </m:sup>
                    </m:sSup>
                  </m:oMath>
                </a14:m>
                <a:endParaRPr lang="en-US" dirty="0"/>
              </a:p>
              <a:p>
                <a:pPr marL="0" indent="0">
                  <a:buFont typeface="Arial" panose="020B0604020202020204" pitchFamily="34" charset="0"/>
                  <a:buNone/>
                </a:pPr>
                <a:r>
                  <a:rPr lang="en-US" dirty="0"/>
                  <a:t>y=160,511</a:t>
                </a:r>
              </a:p>
            </p:txBody>
          </p:sp>
        </mc:Choice>
        <mc:Fallback xmlns="">
          <p:sp>
            <p:nvSpPr>
              <p:cNvPr id="5" name="Content Placeholder 2">
                <a:extLst>
                  <a:ext uri="{FF2B5EF4-FFF2-40B4-BE49-F238E27FC236}">
                    <a16:creationId xmlns:a16="http://schemas.microsoft.com/office/drawing/2014/main" id="{BA93166F-FBAA-4BE7-BB81-5A251522C2B5}"/>
                  </a:ext>
                </a:extLst>
              </p:cNvPr>
              <p:cNvSpPr txBox="1">
                <a:spLocks noRot="1" noChangeAspect="1" noMove="1" noResize="1" noEditPoints="1" noAdjustHandles="1" noChangeArrowheads="1" noChangeShapeType="1" noTextEdit="1"/>
              </p:cNvSpPr>
              <p:nvPr/>
            </p:nvSpPr>
            <p:spPr>
              <a:xfrm>
                <a:off x="8238995" y="1690688"/>
                <a:ext cx="3733800" cy="4351338"/>
              </a:xfrm>
              <a:prstGeom prst="rect">
                <a:avLst/>
              </a:prstGeom>
              <a:blipFill>
                <a:blip r:embed="rId4"/>
                <a:stretch>
                  <a:fillRect l="-5882" t="-3922"/>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1330F7D9-7F8B-45A6-96A5-080EB9050111}"/>
              </a:ext>
            </a:extLst>
          </p:cNvPr>
          <p:cNvSpPr txBox="1"/>
          <p:nvPr/>
        </p:nvSpPr>
        <p:spPr>
          <a:xfrm>
            <a:off x="7291137" y="5015547"/>
            <a:ext cx="4679571" cy="1477328"/>
          </a:xfrm>
          <a:prstGeom prst="rect">
            <a:avLst/>
          </a:prstGeom>
          <a:noFill/>
        </p:spPr>
        <p:txBody>
          <a:bodyPr wrap="square" rtlCol="0">
            <a:spAutoFit/>
          </a:bodyPr>
          <a:lstStyle/>
          <a:p>
            <a:pPr algn="r"/>
            <a:r>
              <a:rPr lang="en-US" dirty="0"/>
              <a:t>Simple interest on same $10,000 after 40 years? </a:t>
            </a:r>
          </a:p>
          <a:p>
            <a:pPr algn="r"/>
            <a:r>
              <a:rPr lang="en-US" dirty="0"/>
              <a:t>y=</a:t>
            </a:r>
            <a:r>
              <a:rPr lang="en-US" dirty="0" err="1"/>
              <a:t>Prt</a:t>
            </a:r>
            <a:r>
              <a:rPr lang="en-US" dirty="0"/>
              <a:t>  </a:t>
            </a:r>
          </a:p>
          <a:p>
            <a:pPr algn="r"/>
            <a:r>
              <a:rPr lang="en-US" dirty="0"/>
              <a:t>y=(10,000)(.07)(40)</a:t>
            </a:r>
          </a:p>
          <a:p>
            <a:pPr algn="r"/>
            <a:r>
              <a:rPr lang="en-US" dirty="0"/>
              <a:t>y=28,000</a:t>
            </a:r>
          </a:p>
          <a:p>
            <a:pPr algn="r"/>
            <a:r>
              <a:rPr lang="en-US" dirty="0"/>
              <a:t>28,000+10,000=38,000 </a:t>
            </a:r>
          </a:p>
        </p:txBody>
      </p:sp>
      <p:pic>
        <p:nvPicPr>
          <p:cNvPr id="8" name="Picture 7" descr="A picture containing drawing&#10;&#10;Description automatically generated">
            <a:extLst>
              <a:ext uri="{FF2B5EF4-FFF2-40B4-BE49-F238E27FC236}">
                <a16:creationId xmlns:a16="http://schemas.microsoft.com/office/drawing/2014/main" id="{4456B013-6E84-4DEF-9AE8-17FBF23112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878" y="6288200"/>
            <a:ext cx="1712411" cy="409349"/>
          </a:xfrm>
          <a:prstGeom prst="rect">
            <a:avLst/>
          </a:prstGeom>
        </p:spPr>
      </p:pic>
    </p:spTree>
    <p:extLst>
      <p:ext uri="{BB962C8B-B14F-4D97-AF65-F5344CB8AC3E}">
        <p14:creationId xmlns:p14="http://schemas.microsoft.com/office/powerpoint/2010/main" val="2200112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B4C18-BA26-4081-ACA8-51957B39B348}"/>
              </a:ext>
            </a:extLst>
          </p:cNvPr>
          <p:cNvSpPr>
            <a:spLocks noGrp="1"/>
          </p:cNvSpPr>
          <p:nvPr>
            <p:ph type="title"/>
          </p:nvPr>
        </p:nvSpPr>
        <p:spPr>
          <a:xfrm>
            <a:off x="960100" y="978102"/>
            <a:ext cx="10588434" cy="1062644"/>
          </a:xfrm>
        </p:spPr>
        <p:txBody>
          <a:bodyPr anchor="b">
            <a:normAutofit fontScale="90000"/>
          </a:bodyPr>
          <a:lstStyle/>
          <a:p>
            <a:r>
              <a:rPr lang="en-US" sz="3700" b="1" dirty="0">
                <a:latin typeface="Abadi" panose="020B0604020104020204" pitchFamily="34" charset="0"/>
              </a:rPr>
              <a:t>What about loans? </a:t>
            </a:r>
            <a:br>
              <a:rPr lang="en-US" sz="3700" b="1" dirty="0">
                <a:latin typeface="Abadi" panose="020B0604020104020204" pitchFamily="34" charset="0"/>
              </a:rPr>
            </a:br>
            <a:r>
              <a:rPr lang="en-US" sz="3700" b="1" dirty="0">
                <a:latin typeface="Abadi" panose="020B0604020104020204" pitchFamily="34" charset="0"/>
              </a:rPr>
              <a:t>Are simple interest loans beneficial to the borrower? </a:t>
            </a:r>
          </a:p>
        </p:txBody>
      </p:sp>
      <p:cxnSp>
        <p:nvCxnSpPr>
          <p:cNvPr id="10" name="Straight Connector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building, drawing, house, clock&#10;&#10;Description automatically generated">
            <a:extLst>
              <a:ext uri="{FF2B5EF4-FFF2-40B4-BE49-F238E27FC236}">
                <a16:creationId xmlns:a16="http://schemas.microsoft.com/office/drawing/2014/main" id="{4C0C7BEE-A570-47E0-8381-4CC9EA18867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47624" y="2839679"/>
            <a:ext cx="4297097" cy="2504672"/>
          </a:xfrm>
          <a:prstGeom prst="rect">
            <a:avLst/>
          </a:prstGeom>
        </p:spPr>
      </p:pic>
      <p:sp>
        <p:nvSpPr>
          <p:cNvPr id="3" name="Content Placeholder 2">
            <a:extLst>
              <a:ext uri="{FF2B5EF4-FFF2-40B4-BE49-F238E27FC236}">
                <a16:creationId xmlns:a16="http://schemas.microsoft.com/office/drawing/2014/main" id="{8CDF79A1-C20B-49D3-A0EA-3F313DCEFEFB}"/>
              </a:ext>
            </a:extLst>
          </p:cNvPr>
          <p:cNvSpPr>
            <a:spLocks noGrp="1"/>
          </p:cNvSpPr>
          <p:nvPr>
            <p:ph idx="1"/>
          </p:nvPr>
        </p:nvSpPr>
        <p:spPr>
          <a:xfrm>
            <a:off x="5572125" y="2352678"/>
            <a:ext cx="5665398" cy="4410071"/>
          </a:xfrm>
        </p:spPr>
        <p:txBody>
          <a:bodyPr>
            <a:normAutofit/>
          </a:bodyPr>
          <a:lstStyle/>
          <a:p>
            <a:pPr marL="0" indent="0">
              <a:buNone/>
            </a:pPr>
            <a:r>
              <a:rPr lang="en-US" dirty="0"/>
              <a:t>In contrast to the savings account/retirement fund, simple interest is calculated on the principal only. </a:t>
            </a:r>
            <a:r>
              <a:rPr lang="en-US" b="1"/>
              <a:t>So, </a:t>
            </a:r>
            <a:r>
              <a:rPr lang="en-US" b="1" dirty="0"/>
              <a:t>you don’t pay interest on the interest</a:t>
            </a:r>
            <a:r>
              <a:rPr lang="en-US" dirty="0"/>
              <a:t>. Because you are paying interest on a smaller amount of money (just the principal), simple interest can be advantageous when you </a:t>
            </a:r>
            <a:r>
              <a:rPr lang="en-US" b="1" dirty="0"/>
              <a:t>borrow money</a:t>
            </a:r>
            <a:r>
              <a:rPr lang="en-US" dirty="0"/>
              <a:t>. Most home loans (mortgages) use simple interest. </a:t>
            </a:r>
          </a:p>
          <a:p>
            <a:pPr marL="0" indent="0">
              <a:buNone/>
            </a:pPr>
            <a:endParaRPr lang="en-US" sz="2400" dirty="0"/>
          </a:p>
          <a:p>
            <a:pPr marL="0" indent="0">
              <a:buNone/>
            </a:pPr>
            <a:endParaRPr lang="en-US" sz="2400" dirty="0"/>
          </a:p>
        </p:txBody>
      </p:sp>
      <p:pic>
        <p:nvPicPr>
          <p:cNvPr id="6" name="Picture 5" descr="A picture containing drawing&#10;&#10;Description automatically generated">
            <a:extLst>
              <a:ext uri="{FF2B5EF4-FFF2-40B4-BE49-F238E27FC236}">
                <a16:creationId xmlns:a16="http://schemas.microsoft.com/office/drawing/2014/main" id="{EC4977AB-D2F8-4C83-B1BC-0D9B4037B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2964220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CDC4FE-033C-41E2-9D04-518BAD4B9622}"/>
                  </a:ext>
                </a:extLst>
              </p:cNvPr>
              <p:cNvSpPr>
                <a:spLocks noGrp="1"/>
              </p:cNvSpPr>
              <p:nvPr>
                <p:ph idx="1"/>
              </p:nvPr>
            </p:nvSpPr>
            <p:spPr>
              <a:xfrm>
                <a:off x="838200" y="2368550"/>
                <a:ext cx="10515600" cy="4351338"/>
              </a:xfrm>
            </p:spPr>
            <p:txBody>
              <a:bodyPr/>
              <a:lstStyle/>
              <a:p>
                <a:pPr marL="0" indent="0" algn="ctr">
                  <a:buNone/>
                </a:pPr>
                <a:r>
                  <a:rPr lang="en-US" dirty="0"/>
                  <a:t>Use the provided worksheets to practice using the compound and simple interest formulas. </a:t>
                </a:r>
              </a:p>
              <a:p>
                <a:pPr marL="0" indent="0">
                  <a:buNone/>
                </a:pPr>
                <a:endParaRPr lang="en-US" dirty="0"/>
              </a:p>
              <a:p>
                <a:pPr marL="0" indent="0" algn="ctr">
                  <a:buNone/>
                </a:pPr>
                <a:r>
                  <a:rPr lang="en-US" sz="5400" b="1" dirty="0">
                    <a:effectLst>
                      <a:outerShdw dist="38100" dir="2700000" algn="bl">
                        <a:schemeClr val="accent5"/>
                      </a:outerShdw>
                    </a:effectLst>
                  </a:rPr>
                  <a:t>Y=</a:t>
                </a:r>
                <a:r>
                  <a:rPr lang="en-US" sz="5400" b="1" dirty="0" err="1">
                    <a:effectLst>
                      <a:outerShdw dist="38100" dir="2700000" algn="bl">
                        <a:schemeClr val="accent5"/>
                      </a:outerShdw>
                    </a:effectLst>
                  </a:rPr>
                  <a:t>Prt</a:t>
                </a:r>
                <a:r>
                  <a:rPr lang="en-US" sz="5400" b="1" dirty="0">
                    <a:effectLst>
                      <a:outerShdw dist="38100" dir="2700000" algn="bl">
                        <a:schemeClr val="accent5"/>
                      </a:outerShdw>
                    </a:effectLst>
                  </a:rPr>
                  <a:t>  and  y=</a:t>
                </a:r>
                <a14:m>
                  <m:oMath xmlns:m="http://schemas.openxmlformats.org/officeDocument/2006/math">
                    <m:r>
                      <a:rPr lang="en-US" sz="5400" b="1" i="1">
                        <a:effectLst>
                          <a:outerShdw dist="38100" dir="2700000" algn="bl">
                            <a:schemeClr val="accent5"/>
                          </a:outerShdw>
                        </a:effectLst>
                        <a:latin typeface="Cambria Math" panose="02040503050406030204" pitchFamily="18" charset="0"/>
                      </a:rPr>
                      <m:t>𝑷</m:t>
                    </m:r>
                    <m:r>
                      <a:rPr lang="en-US" sz="5400" b="1" i="1">
                        <a:effectLst>
                          <a:outerShdw dist="38100" dir="2700000" algn="bl">
                            <a:schemeClr val="accent5"/>
                          </a:outerShdw>
                        </a:effectLst>
                        <a:latin typeface="Cambria Math" panose="02040503050406030204" pitchFamily="18" charset="0"/>
                      </a:rPr>
                      <m:t>(</m:t>
                    </m:r>
                    <m:r>
                      <a:rPr lang="en-US" sz="5400" b="1" i="1">
                        <a:effectLst>
                          <a:outerShdw dist="38100" dir="2700000" algn="bl">
                            <a:schemeClr val="accent5"/>
                          </a:outerShdw>
                        </a:effectLst>
                        <a:latin typeface="Cambria Math" panose="02040503050406030204" pitchFamily="18" charset="0"/>
                      </a:rPr>
                      <m:t>𝟏</m:t>
                    </m:r>
                    <m:r>
                      <a:rPr lang="en-US" sz="5400" b="1" i="1">
                        <a:effectLst>
                          <a:outerShdw dist="38100" dir="2700000" algn="bl">
                            <a:schemeClr val="accent5"/>
                          </a:outerShdw>
                        </a:effectLst>
                        <a:latin typeface="Cambria Math" panose="02040503050406030204" pitchFamily="18" charset="0"/>
                      </a:rPr>
                      <m:t>+</m:t>
                    </m:r>
                    <m:f>
                      <m:fPr>
                        <m:ctrlPr>
                          <a:rPr lang="en-US" sz="5400" b="1" i="1">
                            <a:effectLst>
                              <a:outerShdw dist="38100" dir="2700000" algn="bl">
                                <a:schemeClr val="accent5"/>
                              </a:outerShdw>
                            </a:effectLst>
                            <a:latin typeface="Cambria Math" panose="02040503050406030204" pitchFamily="18" charset="0"/>
                          </a:rPr>
                        </m:ctrlPr>
                      </m:fPr>
                      <m:num>
                        <m:r>
                          <a:rPr lang="en-US" sz="5400" b="1" i="1">
                            <a:effectLst>
                              <a:outerShdw dist="38100" dir="2700000" algn="bl">
                                <a:schemeClr val="accent5"/>
                              </a:outerShdw>
                            </a:effectLst>
                            <a:latin typeface="Cambria Math" panose="02040503050406030204" pitchFamily="18" charset="0"/>
                          </a:rPr>
                          <m:t>𝒓</m:t>
                        </m:r>
                      </m:num>
                      <m:den>
                        <m:r>
                          <a:rPr lang="en-US" sz="5400" b="1" i="1">
                            <a:effectLst>
                              <a:outerShdw dist="38100" dir="2700000" algn="bl">
                                <a:schemeClr val="accent5"/>
                              </a:outerShdw>
                            </a:effectLst>
                            <a:latin typeface="Cambria Math" panose="02040503050406030204" pitchFamily="18" charset="0"/>
                          </a:rPr>
                          <m:t>𝒏</m:t>
                        </m:r>
                      </m:den>
                    </m:f>
                    <m:sSup>
                      <m:sSupPr>
                        <m:ctrlPr>
                          <a:rPr lang="en-US" sz="5400" b="1" i="1">
                            <a:effectLst>
                              <a:outerShdw dist="38100" dir="2700000" algn="bl">
                                <a:schemeClr val="accent5"/>
                              </a:outerShdw>
                            </a:effectLst>
                            <a:latin typeface="Cambria Math" panose="02040503050406030204" pitchFamily="18" charset="0"/>
                          </a:rPr>
                        </m:ctrlPr>
                      </m:sSupPr>
                      <m:e>
                        <m:r>
                          <a:rPr lang="en-US" sz="5400" b="1" i="1">
                            <a:effectLst>
                              <a:outerShdw dist="38100" dir="2700000" algn="bl">
                                <a:schemeClr val="accent5"/>
                              </a:outerShdw>
                            </a:effectLst>
                            <a:latin typeface="Cambria Math" panose="02040503050406030204" pitchFamily="18" charset="0"/>
                          </a:rPr>
                          <m:t>)</m:t>
                        </m:r>
                      </m:e>
                      <m:sup>
                        <m:r>
                          <a:rPr lang="en-US" sz="5400" b="1" i="1">
                            <a:effectLst>
                              <a:outerShdw dist="38100" dir="2700000" algn="bl">
                                <a:schemeClr val="accent5"/>
                              </a:outerShdw>
                            </a:effectLst>
                            <a:latin typeface="Cambria Math" panose="02040503050406030204" pitchFamily="18" charset="0"/>
                          </a:rPr>
                          <m:t>𝒏𝒕</m:t>
                        </m:r>
                      </m:sup>
                    </m:sSup>
                  </m:oMath>
                </a14:m>
                <a:endParaRPr lang="en-US" sz="5400" dirty="0"/>
              </a:p>
            </p:txBody>
          </p:sp>
        </mc:Choice>
        <mc:Fallback xmlns="">
          <p:sp>
            <p:nvSpPr>
              <p:cNvPr id="3" name="Content Placeholder 2">
                <a:extLst>
                  <a:ext uri="{FF2B5EF4-FFF2-40B4-BE49-F238E27FC236}">
                    <a16:creationId xmlns:a16="http://schemas.microsoft.com/office/drawing/2014/main" id="{15CDC4FE-033C-41E2-9D04-518BAD4B9622}"/>
                  </a:ext>
                </a:extLst>
              </p:cNvPr>
              <p:cNvSpPr>
                <a:spLocks noGrp="1" noRot="1" noChangeAspect="1" noMove="1" noResize="1" noEditPoints="1" noAdjustHandles="1" noChangeArrowheads="1" noChangeShapeType="1" noTextEdit="1"/>
              </p:cNvSpPr>
              <p:nvPr>
                <p:ph idx="1"/>
              </p:nvPr>
            </p:nvSpPr>
            <p:spPr>
              <a:xfrm>
                <a:off x="838200" y="2368550"/>
                <a:ext cx="10515600" cy="4351338"/>
              </a:xfrm>
              <a:blipFill>
                <a:blip r:embed="rId2"/>
                <a:stretch>
                  <a:fillRect t="-2384"/>
                </a:stretch>
              </a:blipFill>
            </p:spPr>
            <p:txBody>
              <a:bodyPr/>
              <a:lstStyle/>
              <a:p>
                <a:r>
                  <a:rPr lang="en-US">
                    <a:noFill/>
                  </a:rPr>
                  <a:t> </a:t>
                </a:r>
              </a:p>
            </p:txBody>
          </p:sp>
        </mc:Fallback>
      </mc:AlternateContent>
      <p:pic>
        <p:nvPicPr>
          <p:cNvPr id="4" name="Picture 3" descr="A picture containing drawing&#10;&#10;Description automatically generated">
            <a:extLst>
              <a:ext uri="{FF2B5EF4-FFF2-40B4-BE49-F238E27FC236}">
                <a16:creationId xmlns:a16="http://schemas.microsoft.com/office/drawing/2014/main" id="{ECF93FD2-79C7-42AF-AD3C-62696C6788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3661" y="676276"/>
            <a:ext cx="4844677" cy="1158112"/>
          </a:xfrm>
          <a:prstGeom prst="rect">
            <a:avLst/>
          </a:prstGeom>
        </p:spPr>
      </p:pic>
    </p:spTree>
    <p:extLst>
      <p:ext uri="{BB962C8B-B14F-4D97-AF65-F5344CB8AC3E}">
        <p14:creationId xmlns:p14="http://schemas.microsoft.com/office/powerpoint/2010/main" val="1315662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100051" y="613060"/>
            <a:ext cx="10058400" cy="3892168"/>
          </a:xfrm>
        </p:spPr>
        <p:txBody>
          <a:bodyPr anchor="ctr">
            <a:normAutofit/>
          </a:bodyPr>
          <a:lstStyle/>
          <a:p>
            <a:pPr lvl="0"/>
            <a:r>
              <a:rPr lang="en-US" sz="4800" i="1">
                <a:solidFill>
                  <a:srgbClr val="FFFFFF"/>
                </a:solidFill>
              </a:rPr>
              <a:t>“Compound interest is the 8</a:t>
            </a:r>
            <a:r>
              <a:rPr lang="en-US" sz="4800" i="1" baseline="30000">
                <a:solidFill>
                  <a:srgbClr val="FFFFFF"/>
                </a:solidFill>
              </a:rPr>
              <a:t>th</a:t>
            </a:r>
            <a:r>
              <a:rPr lang="en-US" sz="4800" i="1">
                <a:solidFill>
                  <a:srgbClr val="FFFFFF"/>
                </a:solidFill>
              </a:rPr>
              <a:t> wonder of the world. He who understands it, earns it; he who doesn’t, pays it.”</a:t>
            </a:r>
            <a:endParaRPr lang="en-US" sz="4800" i="1" dirty="0">
              <a:solidFill>
                <a:srgbClr val="FFFFFF"/>
              </a:solidFill>
            </a:endParaRP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3067397" y="3660584"/>
            <a:ext cx="10058400" cy="1143000"/>
          </a:xfrm>
        </p:spPr>
        <p:txBody>
          <a:bodyPr>
            <a:normAutofit/>
          </a:bodyPr>
          <a:lstStyle/>
          <a:p>
            <a:r>
              <a:rPr lang="en-US" sz="3200" dirty="0">
                <a:solidFill>
                  <a:srgbClr val="FFFFFF"/>
                </a:solidFill>
              </a:rPr>
              <a:t>- Albert Einstein</a:t>
            </a:r>
          </a:p>
        </p:txBody>
      </p:sp>
      <p:pic>
        <p:nvPicPr>
          <p:cNvPr id="6" name="Picture 5" descr="A picture containing drawing&#10;&#10;Description automatically generated">
            <a:extLst>
              <a:ext uri="{FF2B5EF4-FFF2-40B4-BE49-F238E27FC236}">
                <a16:creationId xmlns:a16="http://schemas.microsoft.com/office/drawing/2014/main" id="{F2AE282E-D8EF-4C40-AF9E-F17A6900B1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2245" y="6244940"/>
            <a:ext cx="1712411" cy="409349"/>
          </a:xfrm>
          <a:prstGeom prst="rect">
            <a:avLst/>
          </a:prstGeom>
        </p:spPr>
      </p:pic>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8FF88A3-8EBC-4142-8CC2-EBE257ED6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group of clouds in the sky over a snow covered mountain&#10;&#10;Description automatically generated">
            <a:extLst>
              <a:ext uri="{FF2B5EF4-FFF2-40B4-BE49-F238E27FC236}">
                <a16:creationId xmlns:a16="http://schemas.microsoft.com/office/drawing/2014/main" id="{55955199-BA46-486C-AAE5-A47EDF358B64}"/>
              </a:ext>
            </a:extLst>
          </p:cNvPr>
          <p:cNvPicPr>
            <a:picLocks noChangeAspect="1"/>
          </p:cNvPicPr>
          <p:nvPr/>
        </p:nvPicPr>
        <p:blipFill rotWithShape="1">
          <a:blip r:embed="rId2">
            <a:alphaModFix amt="40000"/>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7705" b="7708"/>
          <a:stretch/>
        </p:blipFill>
        <p:spPr>
          <a:xfrm>
            <a:off x="3" y="-7"/>
            <a:ext cx="12191997" cy="6858000"/>
          </a:xfrm>
          <a:prstGeom prst="rect">
            <a:avLst/>
          </a:prstGeom>
        </p:spPr>
      </p:pic>
      <p:sp>
        <p:nvSpPr>
          <p:cNvPr id="7" name="Title 6">
            <a:extLst>
              <a:ext uri="{FF2B5EF4-FFF2-40B4-BE49-F238E27FC236}">
                <a16:creationId xmlns:a16="http://schemas.microsoft.com/office/drawing/2014/main" id="{9511158A-A4EE-40C7-A93A-9ABBD4805B42}"/>
              </a:ext>
            </a:extLst>
          </p:cNvPr>
          <p:cNvSpPr>
            <a:spLocks noGrp="1"/>
          </p:cNvSpPr>
          <p:nvPr>
            <p:ph type="title"/>
          </p:nvPr>
        </p:nvSpPr>
        <p:spPr>
          <a:xfrm>
            <a:off x="2264115" y="193614"/>
            <a:ext cx="9484225" cy="1461778"/>
          </a:xfrm>
        </p:spPr>
        <p:txBody>
          <a:bodyPr vert="horz" lIns="91440" tIns="45720" rIns="91440" bIns="45720" rtlCol="0" anchor="ctr">
            <a:normAutofit/>
          </a:bodyPr>
          <a:lstStyle/>
          <a:p>
            <a:pPr algn="ctr"/>
            <a:r>
              <a:rPr lang="en-US" b="1" kern="1200" dirty="0">
                <a:solidFill>
                  <a:schemeClr val="tx1"/>
                </a:solidFill>
                <a:latin typeface="+mj-lt"/>
                <a:ea typeface="+mj-ea"/>
                <a:cs typeface="+mj-cs"/>
              </a:rPr>
              <a:t>So what is this “8</a:t>
            </a:r>
            <a:r>
              <a:rPr lang="en-US" b="1" kern="1200" baseline="30000" dirty="0">
                <a:solidFill>
                  <a:schemeClr val="tx1"/>
                </a:solidFill>
                <a:latin typeface="+mj-lt"/>
                <a:ea typeface="+mj-ea"/>
                <a:cs typeface="+mj-cs"/>
              </a:rPr>
              <a:t>th</a:t>
            </a:r>
            <a:r>
              <a:rPr lang="en-US" b="1" kern="1200" dirty="0">
                <a:solidFill>
                  <a:schemeClr val="tx1"/>
                </a:solidFill>
                <a:latin typeface="+mj-lt"/>
                <a:ea typeface="+mj-ea"/>
                <a:cs typeface="+mj-cs"/>
              </a:rPr>
              <a:t> wonder?”</a:t>
            </a:r>
            <a:br>
              <a:rPr lang="en-US" sz="4000" kern="1200" dirty="0">
                <a:solidFill>
                  <a:schemeClr val="tx1"/>
                </a:solidFill>
                <a:latin typeface="+mj-lt"/>
                <a:ea typeface="+mj-ea"/>
                <a:cs typeface="+mj-cs"/>
              </a:rPr>
            </a:br>
            <a:endParaRPr lang="en-US" sz="4000" kern="1200" dirty="0">
              <a:solidFill>
                <a:schemeClr val="tx1"/>
              </a:solidFill>
              <a:latin typeface="+mj-lt"/>
              <a:ea typeface="+mj-ea"/>
              <a:cs typeface="+mj-cs"/>
            </a:endParaRPr>
          </a:p>
        </p:txBody>
      </p:sp>
      <p:sp>
        <p:nvSpPr>
          <p:cNvPr id="25" name="Freeform 5">
            <a:extLst>
              <a:ext uri="{FF2B5EF4-FFF2-40B4-BE49-F238E27FC236}">
                <a16:creationId xmlns:a16="http://schemas.microsoft.com/office/drawing/2014/main" id="{261388EF-B4CE-4326-979A-2F53CED60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27777" y="343104"/>
            <a:ext cx="975050" cy="840504"/>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4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pic>
        <p:nvPicPr>
          <p:cNvPr id="9" name="Picture 8" descr="A picture containing animal&#10;&#10;Description automatically generated">
            <a:extLst>
              <a:ext uri="{FF2B5EF4-FFF2-40B4-BE49-F238E27FC236}">
                <a16:creationId xmlns:a16="http://schemas.microsoft.com/office/drawing/2014/main" id="{4AF7BBF7-E7B4-4AED-8E9E-0F349F4D2664}"/>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765" r="2831" b="10"/>
          <a:stretch/>
        </p:blipFill>
        <p:spPr>
          <a:xfrm>
            <a:off x="443660" y="832340"/>
            <a:ext cx="1570813" cy="1363363"/>
          </a:xfrm>
          <a:custGeom>
            <a:avLst/>
            <a:gdLst/>
            <a:ahLst/>
            <a:cxnLst/>
            <a:rect l="l" t="t" r="r" b="b"/>
            <a:pathLst>
              <a:path w="1570813" h="1363363">
                <a:moveTo>
                  <a:pt x="452248" y="0"/>
                </a:moveTo>
                <a:cubicBezTo>
                  <a:pt x="1118566" y="0"/>
                  <a:pt x="1118566" y="0"/>
                  <a:pt x="1118566" y="0"/>
                </a:cubicBezTo>
                <a:cubicBezTo>
                  <a:pt x="1160301" y="0"/>
                  <a:pt x="1200597" y="22535"/>
                  <a:pt x="1220745" y="59154"/>
                </a:cubicBezTo>
                <a:cubicBezTo>
                  <a:pt x="1554623" y="623936"/>
                  <a:pt x="1554623" y="623936"/>
                  <a:pt x="1554623" y="623936"/>
                </a:cubicBezTo>
                <a:cubicBezTo>
                  <a:pt x="1576210" y="659147"/>
                  <a:pt x="1576210" y="704217"/>
                  <a:pt x="1554623" y="739427"/>
                </a:cubicBezTo>
                <a:cubicBezTo>
                  <a:pt x="1220745" y="1304209"/>
                  <a:pt x="1220745" y="1304209"/>
                  <a:pt x="1220745" y="1304209"/>
                </a:cubicBezTo>
                <a:cubicBezTo>
                  <a:pt x="1200597" y="1340828"/>
                  <a:pt x="1160301" y="1363363"/>
                  <a:pt x="1118566" y="1363363"/>
                </a:cubicBezTo>
                <a:cubicBezTo>
                  <a:pt x="452248" y="1363363"/>
                  <a:pt x="452248" y="1363363"/>
                  <a:pt x="452248" y="1363363"/>
                </a:cubicBezTo>
                <a:cubicBezTo>
                  <a:pt x="409074" y="1363363"/>
                  <a:pt x="370218" y="1340828"/>
                  <a:pt x="348631" y="1304209"/>
                </a:cubicBezTo>
                <a:cubicBezTo>
                  <a:pt x="16191" y="739427"/>
                  <a:pt x="16191" y="739427"/>
                  <a:pt x="16191" y="739427"/>
                </a:cubicBezTo>
                <a:cubicBezTo>
                  <a:pt x="-5396" y="704217"/>
                  <a:pt x="-5396" y="659147"/>
                  <a:pt x="16191" y="623936"/>
                </a:cubicBezTo>
                <a:cubicBezTo>
                  <a:pt x="348631" y="59154"/>
                  <a:pt x="348631" y="59154"/>
                  <a:pt x="348631" y="59154"/>
                </a:cubicBezTo>
                <a:cubicBezTo>
                  <a:pt x="370218" y="22535"/>
                  <a:pt x="409074" y="0"/>
                  <a:pt x="452248" y="0"/>
                </a:cubicBezTo>
                <a:close/>
              </a:path>
            </a:pathLst>
          </a:custGeom>
          <a:ln w="63500">
            <a:solidFill>
              <a:schemeClr val="tx1">
                <a:alpha val="80000"/>
              </a:schemeClr>
            </a:solidFill>
          </a:ln>
        </p:spPr>
      </p:pic>
      <p:sp>
        <p:nvSpPr>
          <p:cNvPr id="27" name="Freeform 5">
            <a:extLst>
              <a:ext uri="{FF2B5EF4-FFF2-40B4-BE49-F238E27FC236}">
                <a16:creationId xmlns:a16="http://schemas.microsoft.com/office/drawing/2014/main" id="{1D917FAD-3240-4D3F-91A0-9571F75DC6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769451" y="970414"/>
            <a:ext cx="616956" cy="531823"/>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6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Rectangle 7">
            <a:extLst>
              <a:ext uri="{FF2B5EF4-FFF2-40B4-BE49-F238E27FC236}">
                <a16:creationId xmlns:a16="http://schemas.microsoft.com/office/drawing/2014/main" id="{8EBB2DA9-1FBE-492A-8E9C-19E1F0B3C3B5}"/>
              </a:ext>
            </a:extLst>
          </p:cNvPr>
          <p:cNvSpPr/>
          <p:nvPr/>
        </p:nvSpPr>
        <p:spPr>
          <a:xfrm>
            <a:off x="2176737" y="970414"/>
            <a:ext cx="9787118" cy="5607939"/>
          </a:xfrm>
          <a:prstGeom prst="rect">
            <a:avLst/>
          </a:prstGeom>
        </p:spPr>
        <p:txBody>
          <a:bodyPr vert="horz" lIns="91440" tIns="45720" rIns="91440" bIns="45720" rtlCol="0">
            <a:normAutofit/>
          </a:bodyPr>
          <a:lstStyle/>
          <a:p>
            <a:pPr defTabSz="914400">
              <a:lnSpc>
                <a:spcPct val="90000"/>
              </a:lnSpc>
              <a:spcAft>
                <a:spcPts val="600"/>
              </a:spcAft>
            </a:pPr>
            <a:r>
              <a:rPr lang="en-US" sz="2300" b="1" dirty="0"/>
              <a:t>Think of a snowflake </a:t>
            </a:r>
            <a:r>
              <a:rPr lang="en-US" sz="2300" dirty="0"/>
              <a:t>– tiny, delicate, if just one falls, the world moves on as normal. </a:t>
            </a:r>
          </a:p>
          <a:p>
            <a:pPr defTabSz="914400">
              <a:lnSpc>
                <a:spcPct val="90000"/>
              </a:lnSpc>
              <a:spcAft>
                <a:spcPts val="600"/>
              </a:spcAft>
            </a:pPr>
            <a:endParaRPr lang="en-US" sz="2300" dirty="0"/>
          </a:p>
          <a:p>
            <a:pPr defTabSz="914400">
              <a:lnSpc>
                <a:spcPct val="90000"/>
              </a:lnSpc>
              <a:spcAft>
                <a:spcPts val="600"/>
              </a:spcAft>
            </a:pPr>
            <a:r>
              <a:rPr lang="en-US" sz="2300" dirty="0"/>
              <a:t>Now, think of a </a:t>
            </a:r>
            <a:r>
              <a:rPr lang="en-US" sz="2300" b="1" dirty="0"/>
              <a:t>snowball</a:t>
            </a:r>
            <a:r>
              <a:rPr lang="en-US" sz="2300" dirty="0"/>
              <a:t>. </a:t>
            </a:r>
            <a:r>
              <a:rPr lang="en-US" sz="2300" b="1" dirty="0"/>
              <a:t>Roll your snowball </a:t>
            </a:r>
            <a:r>
              <a:rPr lang="en-US" sz="2300" dirty="0"/>
              <a:t>across a snow-covered field – it gets bigger, quickly! When this amount of snow falls, it changes how we behave. </a:t>
            </a:r>
          </a:p>
          <a:p>
            <a:pPr defTabSz="914400">
              <a:lnSpc>
                <a:spcPct val="90000"/>
              </a:lnSpc>
              <a:spcAft>
                <a:spcPts val="600"/>
              </a:spcAft>
            </a:pPr>
            <a:endParaRPr lang="en-US" sz="2300" dirty="0"/>
          </a:p>
          <a:p>
            <a:pPr>
              <a:spcAft>
                <a:spcPts val="600"/>
              </a:spcAft>
            </a:pPr>
            <a:r>
              <a:rPr lang="en-US" sz="2300" dirty="0"/>
              <a:t>Now, think of an </a:t>
            </a:r>
            <a:r>
              <a:rPr lang="en-US" sz="2300" b="1" dirty="0"/>
              <a:t>avalanche</a:t>
            </a:r>
            <a:r>
              <a:rPr lang="en-US" sz="2300" dirty="0"/>
              <a:t> – made of only tiny snowflakes – it has an enormous force and changes the entire landscape, it changes how we physically see our world. </a:t>
            </a:r>
          </a:p>
          <a:p>
            <a:pPr>
              <a:spcAft>
                <a:spcPts val="600"/>
              </a:spcAft>
            </a:pPr>
            <a:endParaRPr lang="en-US" sz="2300" dirty="0"/>
          </a:p>
          <a:p>
            <a:pPr>
              <a:spcAft>
                <a:spcPts val="600"/>
              </a:spcAft>
            </a:pPr>
            <a:r>
              <a:rPr lang="en-US" sz="2300" dirty="0"/>
              <a:t>That’s </a:t>
            </a:r>
            <a:r>
              <a:rPr lang="en-US" sz="2300" b="1" dirty="0"/>
              <a:t>compound interest</a:t>
            </a:r>
            <a:r>
              <a:rPr lang="en-US" sz="2300" dirty="0"/>
              <a:t>. You can start with just a snowflake (a few dollars) and over time turn it into an avalanche (millions of dollars). OR the opposite can happen, and a small principal amount can end up turning into hundreds of thousands in interest over time. </a:t>
            </a:r>
          </a:p>
          <a:p>
            <a:pPr defTabSz="914400">
              <a:lnSpc>
                <a:spcPct val="90000"/>
              </a:lnSpc>
              <a:spcAft>
                <a:spcPts val="600"/>
              </a:spcAft>
            </a:pPr>
            <a:endParaRPr lang="en-US" sz="2400" dirty="0"/>
          </a:p>
          <a:p>
            <a:pPr defTabSz="914400">
              <a:lnSpc>
                <a:spcPct val="90000"/>
              </a:lnSpc>
              <a:spcAft>
                <a:spcPts val="600"/>
              </a:spcAft>
            </a:pPr>
            <a:endParaRPr lang="en-US" sz="2400" dirty="0"/>
          </a:p>
          <a:p>
            <a:pPr indent="-228600" defTabSz="914400">
              <a:lnSpc>
                <a:spcPct val="90000"/>
              </a:lnSpc>
              <a:spcAft>
                <a:spcPts val="600"/>
              </a:spcAft>
              <a:buFont typeface="Arial" panose="020B0604020202020204" pitchFamily="34" charset="0"/>
              <a:buChar char="•"/>
            </a:pPr>
            <a:endParaRPr lang="en-US" sz="2400" dirty="0"/>
          </a:p>
        </p:txBody>
      </p:sp>
      <p:pic>
        <p:nvPicPr>
          <p:cNvPr id="18" name="Picture 17" descr="A picture containing drawing&#10;&#10;Description automatically generated">
            <a:extLst>
              <a:ext uri="{FF2B5EF4-FFF2-40B4-BE49-F238E27FC236}">
                <a16:creationId xmlns:a16="http://schemas.microsoft.com/office/drawing/2014/main" id="{E135EC2C-EBA5-4F30-A74B-DB14CEA41E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04" y="6310221"/>
            <a:ext cx="1712411" cy="409349"/>
          </a:xfrm>
          <a:prstGeom prst="rect">
            <a:avLst/>
          </a:prstGeom>
        </p:spPr>
      </p:pic>
    </p:spTree>
    <p:extLst>
      <p:ext uri="{BB962C8B-B14F-4D97-AF65-F5344CB8AC3E}">
        <p14:creationId xmlns:p14="http://schemas.microsoft.com/office/powerpoint/2010/main" val="49407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E443FD7-A66B-4AA0-872D-B088B9BC5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295893" y="141554"/>
            <a:ext cx="6486646" cy="6313594"/>
          </a:xfrm>
        </p:spPr>
        <p:txBody>
          <a:bodyPr anchor="b">
            <a:normAutofit/>
          </a:bodyPr>
          <a:lstStyle/>
          <a:p>
            <a:pPr algn="l"/>
            <a:r>
              <a:rPr lang="en-US" sz="2400" dirty="0"/>
              <a:t>“What is Compound Interest? </a:t>
            </a:r>
            <a:br>
              <a:rPr lang="en-US" sz="2400" dirty="0"/>
            </a:br>
            <a:br>
              <a:rPr lang="en-US" sz="2400" dirty="0"/>
            </a:br>
            <a:r>
              <a:rPr lang="en-US" sz="2400" dirty="0"/>
              <a:t>It is interest earning interest. </a:t>
            </a:r>
            <a:br>
              <a:rPr lang="en-US" sz="2400" dirty="0"/>
            </a:br>
            <a:br>
              <a:rPr lang="en-US" sz="2400" dirty="0"/>
            </a:br>
            <a:r>
              <a:rPr lang="en-US" sz="2400" dirty="0"/>
              <a:t>For example, suppose you saved and banked $100 a year ago. It earned $2 in interest last year. This year, you’ll be earning interest on $102 dollars (original savings plus the interest earned). That might not seem like much but understanding that simple fact can have a major impact on your financial success. </a:t>
            </a:r>
            <a:br>
              <a:rPr lang="en-US" sz="2400" dirty="0"/>
            </a:br>
            <a:br>
              <a:rPr lang="en-US" sz="2400" dirty="0"/>
            </a:br>
            <a:r>
              <a:rPr lang="en-US" sz="2400" dirty="0"/>
              <a:t>Why is Compound interest important to you? Because it can turn just a few dollars today into big money over the course of a lifetime.” </a:t>
            </a:r>
            <a:br>
              <a:rPr lang="en-US" sz="2400" dirty="0"/>
            </a:br>
            <a:r>
              <a:rPr lang="en-US" sz="2400" dirty="0"/>
              <a:t>					- Sam Ro</a:t>
            </a:r>
            <a:br>
              <a:rPr lang="en-US" sz="2400" dirty="0"/>
            </a:br>
            <a:br>
              <a:rPr lang="en-US" sz="1500" dirty="0"/>
            </a:br>
            <a:endParaRPr lang="en-US" sz="1500" i="1" dirty="0"/>
          </a:p>
        </p:txBody>
      </p:sp>
      <p:sp>
        <p:nvSpPr>
          <p:cNvPr id="21" name="Freeform: Shape 20">
            <a:extLst>
              <a:ext uri="{FF2B5EF4-FFF2-40B4-BE49-F238E27FC236}">
                <a16:creationId xmlns:a16="http://schemas.microsoft.com/office/drawing/2014/main" id="{C04BE0EF-3561-49B4-9A29-F283168A9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0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3 h 5154967"/>
              <a:gd name="connsiteX37" fmla="*/ 1625714 w 6184806"/>
              <a:gd name="connsiteY37" fmla="*/ 109243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2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4" name="Graphic 13" descr="Dollar">
            <a:extLst>
              <a:ext uri="{FF2B5EF4-FFF2-40B4-BE49-F238E27FC236}">
                <a16:creationId xmlns:a16="http://schemas.microsoft.com/office/drawing/2014/main" id="{8AE6967C-3E8F-494E-8DB6-1ACAF5BCD6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1503" y="2129307"/>
            <a:ext cx="3217333" cy="3217333"/>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87368751-C37C-498D-AC4B-029D7749A8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3886" y="6250474"/>
            <a:ext cx="1712411" cy="409349"/>
          </a:xfrm>
          <a:prstGeom prst="rect">
            <a:avLst/>
          </a:prstGeom>
        </p:spPr>
      </p:pic>
    </p:spTree>
    <p:extLst>
      <p:ext uri="{BB962C8B-B14F-4D97-AF65-F5344CB8AC3E}">
        <p14:creationId xmlns:p14="http://schemas.microsoft.com/office/powerpoint/2010/main" val="2139835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B560481-46DD-47FE-92BD-016AFFF458AC}"/>
              </a:ext>
            </a:extLst>
          </p:cNvPr>
          <p:cNvSpPr txBox="1"/>
          <p:nvPr/>
        </p:nvSpPr>
        <p:spPr>
          <a:xfrm>
            <a:off x="1246443" y="1556268"/>
            <a:ext cx="4282126" cy="104340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000" kern="1200" dirty="0">
                <a:solidFill>
                  <a:schemeClr val="tx1"/>
                </a:solidFill>
                <a:latin typeface="+mj-lt"/>
                <a:ea typeface="+mj-ea"/>
                <a:cs typeface="+mj-cs"/>
              </a:rPr>
              <a:t>Watch these videos to get an idea of how Compound Interest can be helpful </a:t>
            </a:r>
            <a:r>
              <a:rPr lang="en-US" sz="2000" dirty="0">
                <a:latin typeface="+mj-lt"/>
                <a:ea typeface="+mj-ea"/>
                <a:cs typeface="+mj-cs"/>
              </a:rPr>
              <a:t>OR detrimental to your financial future</a:t>
            </a:r>
            <a:r>
              <a:rPr lang="en-US" sz="2000" kern="1200" dirty="0">
                <a:solidFill>
                  <a:schemeClr val="tx1"/>
                </a:solidFill>
                <a:latin typeface="+mj-lt"/>
                <a:ea typeface="+mj-ea"/>
                <a:cs typeface="+mj-cs"/>
              </a:rPr>
              <a:t>. </a:t>
            </a:r>
          </a:p>
        </p:txBody>
      </p:sp>
      <p:sp>
        <p:nvSpPr>
          <p:cNvPr id="7" name="Content Placeholder 6">
            <a:extLst>
              <a:ext uri="{FF2B5EF4-FFF2-40B4-BE49-F238E27FC236}">
                <a16:creationId xmlns:a16="http://schemas.microsoft.com/office/drawing/2014/main" id="{003E360C-E863-4C55-88E9-66CB542A8E0B}"/>
              </a:ext>
            </a:extLst>
          </p:cNvPr>
          <p:cNvSpPr>
            <a:spLocks noGrp="1"/>
          </p:cNvSpPr>
          <p:nvPr>
            <p:ph idx="1"/>
          </p:nvPr>
        </p:nvSpPr>
        <p:spPr>
          <a:xfrm>
            <a:off x="1246443" y="2813059"/>
            <a:ext cx="4064409" cy="2754086"/>
          </a:xfrm>
        </p:spPr>
        <p:txBody>
          <a:bodyPr vert="horz" lIns="91440" tIns="45720" rIns="91440" bIns="45720" rtlCol="0" anchor="t">
            <a:normAutofit/>
          </a:bodyPr>
          <a:lstStyle/>
          <a:p>
            <a:pPr marL="0" indent="0">
              <a:buNone/>
            </a:pPr>
            <a:r>
              <a:rPr lang="en-US" sz="1800" b="1" i="1" dirty="0"/>
              <a:t>Compound Interest Explained: </a:t>
            </a:r>
            <a:r>
              <a:rPr lang="en-US" sz="1800" dirty="0">
                <a:hlinkClick r:id="rId2"/>
              </a:rPr>
              <a:t>https://www.youtube.com/watch?v=wf91rEGw88Q</a:t>
            </a:r>
            <a:r>
              <a:rPr lang="en-US" sz="1800" dirty="0"/>
              <a:t> </a:t>
            </a:r>
          </a:p>
          <a:p>
            <a:pPr marL="0"/>
            <a:endParaRPr lang="en-US" sz="1800" dirty="0"/>
          </a:p>
          <a:p>
            <a:pPr marL="0" indent="0">
              <a:buNone/>
            </a:pPr>
            <a:r>
              <a:rPr lang="en-US" sz="1800" b="1" i="1" dirty="0"/>
              <a:t>Cut Credit Card Interest Costs by Exceeding Minimum Payments:</a:t>
            </a:r>
            <a:r>
              <a:rPr lang="en-US" sz="1800" dirty="0"/>
              <a:t> </a:t>
            </a:r>
            <a:r>
              <a:rPr lang="en-US" sz="1800" dirty="0">
                <a:hlinkClick r:id="rId3"/>
              </a:rPr>
              <a:t>https://www.youtube.com/watch?v=veeCia8QeZs</a:t>
            </a:r>
            <a:r>
              <a:rPr lang="en-US" sz="1800" dirty="0"/>
              <a:t>  </a:t>
            </a:r>
          </a:p>
        </p:txBody>
      </p:sp>
      <p:pic>
        <p:nvPicPr>
          <p:cNvPr id="13" name="Picture 12" descr="A close up of a sign&#10;&#10;Description automatically generated">
            <a:extLst>
              <a:ext uri="{FF2B5EF4-FFF2-40B4-BE49-F238E27FC236}">
                <a16:creationId xmlns:a16="http://schemas.microsoft.com/office/drawing/2014/main" id="{FBBE9381-D545-48C6-A944-9FBC4996F50F}"/>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038101" y="1939287"/>
            <a:ext cx="5510771" cy="2686500"/>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DC98A638-C06D-4E88-9B4D-40A590A770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97107708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066BF5-F483-40A3-B439-84F90B5B3E00}"/>
              </a:ext>
            </a:extLst>
          </p:cNvPr>
          <p:cNvSpPr>
            <a:spLocks noGrp="1"/>
          </p:cNvSpPr>
          <p:nvPr>
            <p:ph idx="1"/>
          </p:nvPr>
        </p:nvSpPr>
        <p:spPr>
          <a:xfrm>
            <a:off x="1335258" y="1011106"/>
            <a:ext cx="6268455" cy="4835788"/>
          </a:xfrm>
        </p:spPr>
        <p:txBody>
          <a:bodyPr anchor="t">
            <a:normAutofit/>
          </a:bodyPr>
          <a:lstStyle/>
          <a:p>
            <a:pPr marL="0" indent="0">
              <a:buNone/>
            </a:pPr>
            <a:r>
              <a:rPr lang="en-US" sz="3000" b="1" dirty="0"/>
              <a:t>Go to your workbook to complete the following: </a:t>
            </a:r>
          </a:p>
          <a:p>
            <a:pPr marL="0" indent="0">
              <a:buNone/>
            </a:pPr>
            <a:endParaRPr lang="en-US" sz="1800" dirty="0"/>
          </a:p>
          <a:p>
            <a:pPr marL="514350" indent="-514350">
              <a:buAutoNum type="arabicPeriod"/>
            </a:pPr>
            <a:r>
              <a:rPr lang="en-US" sz="2400" b="1" dirty="0"/>
              <a:t>“</a:t>
            </a:r>
            <a:r>
              <a:rPr lang="en-US" sz="2400" b="1" i="1" dirty="0"/>
              <a:t>Motivate Me!” </a:t>
            </a:r>
            <a:br>
              <a:rPr lang="en-US" sz="2400" b="1" i="1" dirty="0"/>
            </a:br>
            <a:r>
              <a:rPr lang="en-US" sz="2400" i="1" dirty="0"/>
              <a:t>A 12-word sound bite encouraging viewers to reduce debt and save money. </a:t>
            </a:r>
            <a:br>
              <a:rPr lang="en-US" sz="2400" i="1" dirty="0"/>
            </a:br>
            <a:endParaRPr lang="en-US" sz="2400" i="1" dirty="0"/>
          </a:p>
          <a:p>
            <a:pPr marL="514350" indent="-514350">
              <a:buAutoNum type="arabicPeriod"/>
            </a:pPr>
            <a:r>
              <a:rPr lang="en-US" sz="2400" b="1" i="1" dirty="0"/>
              <a:t>“Discovering Interest – A Web Quest” </a:t>
            </a:r>
            <a:r>
              <a:rPr lang="en-US" sz="2400" i="1" dirty="0"/>
              <a:t> </a:t>
            </a:r>
            <a:br>
              <a:rPr lang="en-US" sz="2400" i="1" dirty="0"/>
            </a:br>
            <a:r>
              <a:rPr lang="en-US" sz="2400" i="1" dirty="0"/>
              <a:t>a search for the highest interest rate in a savings account. </a:t>
            </a:r>
          </a:p>
          <a:p>
            <a:pPr marL="0" indent="0">
              <a:buNone/>
            </a:pPr>
            <a:endParaRPr lang="en-US" sz="1800" i="1" dirty="0"/>
          </a:p>
          <a:p>
            <a:pPr marL="0" indent="0">
              <a:buNone/>
            </a:pPr>
            <a:endParaRPr lang="en-US" sz="1800" dirty="0"/>
          </a:p>
        </p:txBody>
      </p:sp>
      <p:pic>
        <p:nvPicPr>
          <p:cNvPr id="5" name="Picture 4" descr="A picture containing computer&#10;&#10;Description automatically generated">
            <a:extLst>
              <a:ext uri="{FF2B5EF4-FFF2-40B4-BE49-F238E27FC236}">
                <a16:creationId xmlns:a16="http://schemas.microsoft.com/office/drawing/2014/main" id="{96AE2913-98E9-424E-94F9-532A10EF2B8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884057" y="695209"/>
            <a:ext cx="3796790" cy="3692377"/>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BE46A1FE-5D7E-4623-92E7-3619564B20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843724159"/>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sitting, small, laying, white&#10;&#10;Description automatically generated">
            <a:extLst>
              <a:ext uri="{FF2B5EF4-FFF2-40B4-BE49-F238E27FC236}">
                <a16:creationId xmlns:a16="http://schemas.microsoft.com/office/drawing/2014/main" id="{0A3238EA-BEB6-42CB-A856-081DF01B03D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26948" r="9090" b="-1"/>
          <a:stretch/>
        </p:blipFill>
        <p:spPr>
          <a:xfrm>
            <a:off x="20" y="0"/>
            <a:ext cx="12191980" cy="6857990"/>
          </a:xfrm>
          <a:prstGeom prst="rect">
            <a:avLst/>
          </a:prstGeom>
        </p:spPr>
      </p:pic>
      <p:sp>
        <p:nvSpPr>
          <p:cNvPr id="13" name="Rectangle 15">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493C7E-7E69-45D3-9DFA-A913B30AAA80}"/>
              </a:ext>
            </a:extLst>
          </p:cNvPr>
          <p:cNvSpPr>
            <a:spLocks noGrp="1"/>
          </p:cNvSpPr>
          <p:nvPr>
            <p:ph type="title"/>
          </p:nvPr>
        </p:nvSpPr>
        <p:spPr>
          <a:xfrm>
            <a:off x="599695" y="321176"/>
            <a:ext cx="3759240" cy="674891"/>
          </a:xfrm>
        </p:spPr>
        <p:txBody>
          <a:bodyPr>
            <a:normAutofit/>
          </a:bodyPr>
          <a:lstStyle/>
          <a:p>
            <a:r>
              <a:rPr lang="en-US" sz="4000" b="1" dirty="0">
                <a:latin typeface="Abadi" panose="020B0604020202020204" pitchFamily="34" charset="0"/>
              </a:rPr>
              <a:t>Saving Accounts</a:t>
            </a:r>
          </a:p>
        </p:txBody>
      </p:sp>
      <p:sp>
        <p:nvSpPr>
          <p:cNvPr id="3" name="Content Placeholder 2">
            <a:extLst>
              <a:ext uri="{FF2B5EF4-FFF2-40B4-BE49-F238E27FC236}">
                <a16:creationId xmlns:a16="http://schemas.microsoft.com/office/drawing/2014/main" id="{149AD9A3-0513-472D-B83E-CDA56E1406BA}"/>
              </a:ext>
            </a:extLst>
          </p:cNvPr>
          <p:cNvSpPr>
            <a:spLocks noGrp="1"/>
          </p:cNvSpPr>
          <p:nvPr>
            <p:ph idx="1"/>
          </p:nvPr>
        </p:nvSpPr>
        <p:spPr>
          <a:xfrm>
            <a:off x="313162" y="966137"/>
            <a:ext cx="4332307" cy="5674359"/>
          </a:xfrm>
        </p:spPr>
        <p:txBody>
          <a:bodyPr vert="horz" lIns="91440" tIns="45720" rIns="91440" bIns="45720" rtlCol="0" anchor="t">
            <a:normAutofit lnSpcReduction="10000"/>
          </a:bodyPr>
          <a:lstStyle/>
          <a:p>
            <a:pPr marL="0" indent="0">
              <a:buNone/>
            </a:pPr>
            <a:r>
              <a:rPr lang="en-US" sz="2000" dirty="0"/>
              <a:t>Your sister just started a saving account with the money from her summer job!  She’s excited when she sees a few extra pennies in her account. </a:t>
            </a:r>
          </a:p>
          <a:p>
            <a:pPr marL="0" indent="0">
              <a:buNone/>
            </a:pPr>
            <a:r>
              <a:rPr lang="en-US" sz="2000" dirty="0"/>
              <a:t>She’s gaining 3% </a:t>
            </a:r>
            <a:r>
              <a:rPr lang="en-US" sz="2000" b="1" dirty="0"/>
              <a:t>Simple Interest </a:t>
            </a:r>
            <a:r>
              <a:rPr lang="en-US" sz="2000" dirty="0"/>
              <a:t>on the $5000 she started her account with. She knows the simple interest formula and loves showing you how much money she’ll make just leaving her money in her new account. She wants to know how much she’ll have if she leaves it alone for 20 years. </a:t>
            </a:r>
          </a:p>
          <a:p>
            <a:pPr marL="0" indent="0">
              <a:buNone/>
            </a:pPr>
            <a:r>
              <a:rPr lang="en-US" sz="2000" dirty="0"/>
              <a:t>Y=</a:t>
            </a:r>
            <a:r>
              <a:rPr lang="en-US" sz="2000" dirty="0" err="1"/>
              <a:t>Prt</a:t>
            </a:r>
            <a:r>
              <a:rPr lang="en-US" sz="2000" dirty="0"/>
              <a:t>  </a:t>
            </a:r>
          </a:p>
          <a:p>
            <a:pPr marL="0" indent="0">
              <a:buNone/>
            </a:pPr>
            <a:r>
              <a:rPr lang="en-US" sz="2000" dirty="0"/>
              <a:t>Y=5000(.03)(20)</a:t>
            </a:r>
          </a:p>
          <a:p>
            <a:pPr marL="0" indent="0">
              <a:buNone/>
            </a:pPr>
            <a:r>
              <a:rPr lang="en-US" sz="2000" dirty="0"/>
              <a:t>Y=3000</a:t>
            </a:r>
          </a:p>
          <a:p>
            <a:pPr marL="0" indent="0" algn="ctr">
              <a:buNone/>
            </a:pPr>
            <a:r>
              <a:rPr lang="en-US" sz="2000" dirty="0"/>
              <a:t>After 20 years, her investment will grow by $3000 to $8000 – She is very excited! 			         </a:t>
            </a:r>
            <a:r>
              <a:rPr lang="en-US" sz="2400" dirty="0"/>
              <a:t>Until… </a:t>
            </a:r>
          </a:p>
          <a:p>
            <a:pPr marL="0" indent="0">
              <a:buNone/>
            </a:pPr>
            <a:endParaRPr lang="en-US" sz="1400" dirty="0"/>
          </a:p>
          <a:p>
            <a:pPr marL="0" indent="0">
              <a:buNone/>
            </a:pPr>
            <a:endParaRPr lang="en-US" sz="1400" dirty="0"/>
          </a:p>
          <a:p>
            <a:pPr marL="0" indent="0">
              <a:buNone/>
            </a:pPr>
            <a:endParaRPr lang="en-US" sz="1400" dirty="0"/>
          </a:p>
        </p:txBody>
      </p:sp>
      <p:pic>
        <p:nvPicPr>
          <p:cNvPr id="17" name="Picture 16" descr="A picture containing drawing&#10;&#10;Description automatically generated">
            <a:extLst>
              <a:ext uri="{FF2B5EF4-FFF2-40B4-BE49-F238E27FC236}">
                <a16:creationId xmlns:a16="http://schemas.microsoft.com/office/drawing/2014/main" id="{D2EBE481-C4DF-4C58-8647-29DE281F51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1828939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2F7F18-B21D-4A6A-8D75-3637F6F4CBDC}"/>
              </a:ext>
            </a:extLst>
          </p:cNvPr>
          <p:cNvSpPr>
            <a:spLocks noGrp="1"/>
          </p:cNvSpPr>
          <p:nvPr>
            <p:ph idx="1"/>
          </p:nvPr>
        </p:nvSpPr>
        <p:spPr>
          <a:xfrm>
            <a:off x="355106" y="248576"/>
            <a:ext cx="11476675" cy="6374166"/>
          </a:xfrm>
        </p:spPr>
        <p:txBody>
          <a:bodyPr>
            <a:normAutofit/>
          </a:bodyPr>
          <a:lstStyle/>
          <a:p>
            <a:pPr marL="0" indent="0">
              <a:buNone/>
            </a:pPr>
            <a:r>
              <a:rPr lang="en-US" dirty="0"/>
              <a:t>…she shows you her math. You tell her she needs to do more research and open a different account. </a:t>
            </a:r>
          </a:p>
          <a:p>
            <a:pPr marL="0" indent="0">
              <a:buNone/>
            </a:pPr>
            <a:r>
              <a:rPr lang="en-US" dirty="0"/>
              <a:t>Her </a:t>
            </a:r>
            <a:r>
              <a:rPr lang="en-US" b="1" dirty="0"/>
              <a:t>Simple Interest </a:t>
            </a:r>
            <a:r>
              <a:rPr lang="en-US" dirty="0"/>
              <a:t>account isn’t earning her enough! An account that compounds the interest would earn her much more. You show her what her $5,000 at 3% compounded daily could be earning her in 20 years. </a:t>
            </a:r>
          </a:p>
          <a:p>
            <a:pPr marL="0" indent="0">
              <a:buNone/>
            </a:pPr>
            <a:r>
              <a:rPr lang="en-US" dirty="0"/>
              <a:t>P=Principal</a:t>
            </a:r>
          </a:p>
          <a:p>
            <a:pPr marL="0" indent="0">
              <a:buNone/>
            </a:pPr>
            <a:r>
              <a:rPr lang="en-US" dirty="0"/>
              <a:t>r=rate</a:t>
            </a:r>
          </a:p>
          <a:p>
            <a:pPr marL="0" indent="0">
              <a:buNone/>
            </a:pPr>
            <a:r>
              <a:rPr lang="en-US" dirty="0"/>
              <a:t>t=time (in years)</a:t>
            </a:r>
          </a:p>
          <a:p>
            <a:pPr marL="0" indent="0">
              <a:buNone/>
            </a:pPr>
            <a:r>
              <a:rPr lang="en-US" dirty="0"/>
              <a:t>n=compound</a:t>
            </a:r>
          </a:p>
          <a:p>
            <a:pPr marL="0" indent="0">
              <a:buNone/>
            </a:pPr>
            <a:r>
              <a:rPr lang="en-US" dirty="0"/>
              <a:t>*“n” is commonly shown as</a:t>
            </a:r>
          </a:p>
          <a:p>
            <a:pPr marL="0" indent="0">
              <a:buNone/>
            </a:pPr>
            <a:r>
              <a:rPr lang="en-US" dirty="0"/>
              <a:t>  daily (365), monthly (12), </a:t>
            </a:r>
          </a:p>
          <a:p>
            <a:pPr marL="0" indent="0">
              <a:buNone/>
            </a:pPr>
            <a:r>
              <a:rPr lang="en-US" dirty="0"/>
              <a:t>  quarterly (4), semi-annually (2), </a:t>
            </a:r>
          </a:p>
          <a:p>
            <a:pPr marL="0" indent="0">
              <a:buNone/>
            </a:pPr>
            <a:r>
              <a:rPr lang="en-US" dirty="0"/>
              <a:t>  or annually (1). </a:t>
            </a:r>
          </a:p>
          <a:p>
            <a:pPr marL="0" indent="0">
              <a:buNone/>
            </a:pPr>
            <a:endParaRPr lang="en-US" b="1" dirty="0">
              <a:effectLst>
                <a:outerShdw dist="38100" dir="2700000" algn="bl">
                  <a:schemeClr val="accent5"/>
                </a:outerShdw>
              </a:effectLst>
            </a:endParaRPr>
          </a:p>
          <a:p>
            <a:pPr marL="0" indent="0">
              <a:buNone/>
            </a:pPr>
            <a:endParaRPr lang="en-US" dirty="0"/>
          </a:p>
          <a:p>
            <a:pPr marL="0" indent="0">
              <a:buNone/>
            </a:pPr>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9A38AEE-91E3-4CCD-A9DE-0E36B5BF7FE8}"/>
                  </a:ext>
                </a:extLst>
              </p:cNvPr>
              <p:cNvSpPr txBox="1"/>
              <p:nvPr/>
            </p:nvSpPr>
            <p:spPr>
              <a:xfrm>
                <a:off x="6418403" y="2394017"/>
                <a:ext cx="8056486" cy="3884333"/>
              </a:xfrm>
              <a:prstGeom prst="rect">
                <a:avLst/>
              </a:prstGeom>
              <a:noFill/>
            </p:spPr>
            <p:txBody>
              <a:bodyPr wrap="square" rtlCol="0">
                <a:spAutoFit/>
              </a:bodyPr>
              <a:lstStyle/>
              <a:p>
                <a:r>
                  <a:rPr lang="en-US" sz="2800" dirty="0"/>
                  <a:t>y=</a:t>
                </a:r>
                <a14:m>
                  <m:oMath xmlns:m="http://schemas.openxmlformats.org/officeDocument/2006/math">
                    <m:r>
                      <a:rPr lang="en-US" sz="2800" b="1" i="1">
                        <a:latin typeface="Cambria Math" panose="02040503050406030204" pitchFamily="18" charset="0"/>
                      </a:rPr>
                      <m:t>𝑷</m:t>
                    </m:r>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𝒓</m:t>
                        </m:r>
                      </m:num>
                      <m:den>
                        <m:r>
                          <a:rPr lang="en-US" sz="2800" b="1" i="1">
                            <a:latin typeface="Cambria Math" panose="02040503050406030204" pitchFamily="18" charset="0"/>
                          </a:rPr>
                          <m:t>𝒏</m:t>
                        </m:r>
                      </m:den>
                    </m:f>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𝒏𝒕</m:t>
                        </m:r>
                      </m:sup>
                    </m:sSup>
                  </m:oMath>
                </a14:m>
                <a:endParaRPr lang="en-US" sz="2800" dirty="0"/>
              </a:p>
              <a:p>
                <a:r>
                  <a:rPr lang="en-US" sz="2800" dirty="0"/>
                  <a:t>y=5000</a:t>
                </a:r>
                <a14:m>
                  <m:oMath xmlns:m="http://schemas.openxmlformats.org/officeDocument/2006/math">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m:t>
                        </m:r>
                        <m:r>
                          <a:rPr lang="en-US" sz="2800" b="1" i="1">
                            <a:latin typeface="Cambria Math" panose="02040503050406030204" pitchFamily="18" charset="0"/>
                          </a:rPr>
                          <m:t>𝟎𝟑</m:t>
                        </m:r>
                      </m:num>
                      <m:den>
                        <m:r>
                          <a:rPr lang="en-US" sz="2800" b="1" i="1">
                            <a:latin typeface="Cambria Math" panose="02040503050406030204" pitchFamily="18" charset="0"/>
                          </a:rPr>
                          <m:t>𝟑𝟔𝟓</m:t>
                        </m:r>
                      </m:den>
                    </m:f>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𝟑𝟔𝟓</m:t>
                        </m:r>
                        <m:r>
                          <a:rPr lang="en-US" sz="2800" b="1" i="1">
                            <a:latin typeface="Cambria Math" panose="02040503050406030204" pitchFamily="18" charset="0"/>
                          </a:rPr>
                          <m:t>(</m:t>
                        </m:r>
                        <m:r>
                          <a:rPr lang="en-US" sz="2800" b="1" i="1">
                            <a:latin typeface="Cambria Math" panose="02040503050406030204" pitchFamily="18" charset="0"/>
                          </a:rPr>
                          <m:t>𝟐𝟎</m:t>
                        </m:r>
                        <m:r>
                          <a:rPr lang="en-US" sz="2800" b="1" i="1">
                            <a:latin typeface="Cambria Math" panose="02040503050406030204" pitchFamily="18" charset="0"/>
                          </a:rPr>
                          <m:t>)</m:t>
                        </m:r>
                      </m:sup>
                    </m:sSup>
                  </m:oMath>
                </a14:m>
                <a:endParaRPr lang="en-US" sz="2800" dirty="0"/>
              </a:p>
              <a:p>
                <a:r>
                  <a:rPr lang="en-US" sz="2800" dirty="0"/>
                  <a:t>y=5000</a:t>
                </a:r>
                <a14:m>
                  <m:oMath xmlns:m="http://schemas.openxmlformats.org/officeDocument/2006/math">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r>
                      <a:rPr lang="en-US" sz="2800" b="1" i="1">
                        <a:latin typeface="Cambria Math" panose="02040503050406030204" pitchFamily="18" charset="0"/>
                      </a:rPr>
                      <m:t>𝟎𝟎𝟎𝟎𝟖𝟐𝟏𝟗𝟏𝟕</m:t>
                    </m:r>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𝟕𝟑𝟎𝟎</m:t>
                        </m:r>
                      </m:sup>
                    </m:sSup>
                  </m:oMath>
                </a14:m>
                <a:endParaRPr lang="en-US" sz="2800" dirty="0"/>
              </a:p>
              <a:p>
                <a:endParaRPr lang="en-US" sz="2800" dirty="0"/>
              </a:p>
              <a:p>
                <a:r>
                  <a:rPr lang="en-US" sz="2800" dirty="0"/>
                  <a:t>y=$9,110.37</a:t>
                </a:r>
              </a:p>
              <a:p>
                <a:endParaRPr lang="en-US" sz="2800" dirty="0"/>
              </a:p>
              <a:p>
                <a:r>
                  <a:rPr lang="en-US" sz="2800" dirty="0"/>
                  <a:t>A difference of $1,110.37 from her </a:t>
                </a:r>
              </a:p>
              <a:p>
                <a:r>
                  <a:rPr lang="en-US" sz="2800" dirty="0"/>
                  <a:t>Simple Interest earning!</a:t>
                </a:r>
              </a:p>
            </p:txBody>
          </p:sp>
        </mc:Choice>
        <mc:Fallback xmlns="">
          <p:sp>
            <p:nvSpPr>
              <p:cNvPr id="5" name="TextBox 4">
                <a:extLst>
                  <a:ext uri="{FF2B5EF4-FFF2-40B4-BE49-F238E27FC236}">
                    <a16:creationId xmlns:a16="http://schemas.microsoft.com/office/drawing/2014/main" id="{D9A38AEE-91E3-4CCD-A9DE-0E36B5BF7FE8}"/>
                  </a:ext>
                </a:extLst>
              </p:cNvPr>
              <p:cNvSpPr txBox="1">
                <a:spLocks noRot="1" noChangeAspect="1" noMove="1" noResize="1" noEditPoints="1" noAdjustHandles="1" noChangeArrowheads="1" noChangeShapeType="1" noTextEdit="1"/>
              </p:cNvSpPr>
              <p:nvPr/>
            </p:nvSpPr>
            <p:spPr>
              <a:xfrm>
                <a:off x="6418403" y="2394017"/>
                <a:ext cx="8056486" cy="3884333"/>
              </a:xfrm>
              <a:prstGeom prst="rect">
                <a:avLst/>
              </a:prstGeom>
              <a:blipFill>
                <a:blip r:embed="rId2"/>
                <a:stretch>
                  <a:fillRect l="-1590" t="-157" b="-3611"/>
                </a:stretch>
              </a:blipFill>
            </p:spPr>
            <p:txBody>
              <a:bodyPr/>
              <a:lstStyle/>
              <a:p>
                <a:r>
                  <a:rPr lang="en-US">
                    <a:noFill/>
                  </a:rPr>
                  <a:t> </a:t>
                </a:r>
              </a:p>
            </p:txBody>
          </p:sp>
        </mc:Fallback>
      </mc:AlternateContent>
      <p:pic>
        <p:nvPicPr>
          <p:cNvPr id="23" name="Picture 22" descr="A picture containing drawing&#10;&#10;Description automatically generated">
            <a:extLst>
              <a:ext uri="{FF2B5EF4-FFF2-40B4-BE49-F238E27FC236}">
                <a16:creationId xmlns:a16="http://schemas.microsoft.com/office/drawing/2014/main" id="{2E10AA41-BD73-40A2-8581-B3D009F307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419517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69CEC404-C9A4-42E6-9DF8-BC9D31512805}"/>
              </a:ext>
            </a:extLst>
          </p:cNvPr>
          <p:cNvSpPr>
            <a:spLocks noGrp="1"/>
          </p:cNvSpPr>
          <p:nvPr>
            <p:ph type="title"/>
          </p:nvPr>
        </p:nvSpPr>
        <p:spPr>
          <a:xfrm>
            <a:off x="489437" y="690613"/>
            <a:ext cx="6019641" cy="1197864"/>
          </a:xfrm>
        </p:spPr>
        <p:txBody>
          <a:bodyPr>
            <a:normAutofit/>
          </a:bodyPr>
          <a:lstStyle/>
          <a:p>
            <a:r>
              <a:rPr lang="en-US" sz="4000" dirty="0"/>
              <a:t>Let’s think about retirement </a:t>
            </a:r>
          </a:p>
        </p:txBody>
      </p:sp>
      <p:cxnSp>
        <p:nvCxnSpPr>
          <p:cNvPr id="13" name="Straight Connector 12">
            <a:extLst>
              <a:ext uri="{FF2B5EF4-FFF2-40B4-BE49-F238E27FC236}">
                <a16:creationId xmlns:a16="http://schemas.microsoft.com/office/drawing/2014/main" id="{CE272F12-AF86-441A-BC1B-C014BBBF85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75488" y="822960"/>
            <a:ext cx="0" cy="914400"/>
          </a:xfrm>
          <a:prstGeom prst="line">
            <a:avLst/>
          </a:prstGeom>
          <a:ln w="19050">
            <a:solidFill>
              <a:schemeClr val="tx1">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2E17231-7D93-42C3-A3C1-7919F36504A4}"/>
              </a:ext>
            </a:extLst>
          </p:cNvPr>
          <p:cNvSpPr>
            <a:spLocks noGrp="1"/>
          </p:cNvSpPr>
          <p:nvPr>
            <p:ph idx="1"/>
          </p:nvPr>
        </p:nvSpPr>
        <p:spPr>
          <a:xfrm>
            <a:off x="892612" y="1748911"/>
            <a:ext cx="5445836" cy="4283723"/>
          </a:xfrm>
        </p:spPr>
        <p:txBody>
          <a:bodyPr anchor="t">
            <a:normAutofit fontScale="92500" lnSpcReduction="10000"/>
          </a:bodyPr>
          <a:lstStyle/>
          <a:p>
            <a:pPr marL="0" indent="0">
              <a:buNone/>
            </a:pPr>
            <a:r>
              <a:rPr lang="en-US" sz="3200" dirty="0"/>
              <a:t>This is when you say, “WHAT?!?! I’m still in high school!!” </a:t>
            </a:r>
          </a:p>
          <a:p>
            <a:pPr marL="0" indent="0">
              <a:buNone/>
            </a:pPr>
            <a:endParaRPr lang="en-US" sz="3200" dirty="0"/>
          </a:p>
          <a:p>
            <a:pPr marL="0" indent="0">
              <a:buNone/>
            </a:pPr>
            <a:r>
              <a:rPr lang="en-US" sz="3200" dirty="0"/>
              <a:t>It’s so far off and SO hard to think about when you are young. But now that we know how compound interest works, WHY is it important to begin to invest (even just a small amount each year) early? </a:t>
            </a:r>
          </a:p>
        </p:txBody>
      </p:sp>
      <p:pic>
        <p:nvPicPr>
          <p:cNvPr id="5" name="Picture 4" descr="A picture containing table, indoor, desk, keyboard&#10;&#10;Description automatically generated">
            <a:extLst>
              <a:ext uri="{FF2B5EF4-FFF2-40B4-BE49-F238E27FC236}">
                <a16:creationId xmlns:a16="http://schemas.microsoft.com/office/drawing/2014/main" id="{BED7B873-E2DA-452A-994B-909F45F8E5E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10888" y="1631357"/>
            <a:ext cx="4905624" cy="3595284"/>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53EB6AC-02F0-487B-A044-DF1C5BA0B9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3682449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DF62D2-4995-4107-A88F-645F80C14561}">
  <ds:schemaRefs>
    <ds:schemaRef ds:uri="dc809939-901c-4e44-b75a-4ed6930e9425"/>
    <ds:schemaRef ds:uri="http://schemas.microsoft.com/office/2006/documentManagement/types"/>
    <ds:schemaRef ds:uri="http://www.w3.org/XML/1998/namespace"/>
    <ds:schemaRef ds:uri="http://schemas.microsoft.com/office/2006/metadata/properties"/>
    <ds:schemaRef ds:uri="54ea286b-6133-493e-862c-ac240d2b25ff"/>
    <ds:schemaRef ds:uri="http://schemas.microsoft.com/office/infopath/2007/PartnerControls"/>
    <ds:schemaRef ds:uri="http://purl.org/dc/terms/"/>
    <ds:schemaRef ds:uri="http://purl.org/dc/dcmitype/"/>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B396910A-5FA2-41E1-9B45-DB4A803DAE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E0B11D-C9AF-4A53-8C7B-7BE8ABFB5E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1049</Words>
  <Application>Microsoft Office PowerPoint</Application>
  <PresentationFormat>Widescreen</PresentationFormat>
  <Paragraphs>81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Abadi</vt:lpstr>
      <vt:lpstr>Arial</vt:lpstr>
      <vt:lpstr>Calibri</vt:lpstr>
      <vt:lpstr>Calibri Light</vt:lpstr>
      <vt:lpstr>Cambria Math</vt:lpstr>
      <vt:lpstr>Tw Cen MT</vt:lpstr>
      <vt:lpstr>Office Theme</vt:lpstr>
      <vt:lpstr>Simple and Compound Interest</vt:lpstr>
      <vt:lpstr>“Compound interest is the 8th wonder of the world. He who understands it, earns it; he who doesn’t, pays it.”</vt:lpstr>
      <vt:lpstr>So what is this “8th wonder?” </vt:lpstr>
      <vt:lpstr>“What is Compound Interest?   It is interest earning interest.   For example, suppose you saved and banked $100 a year ago. It earned $2 in interest last year. This year, you’ll be earning interest on $102 dollars (original savings plus the interest earned). That might not seem like much but understanding that simple fact can have a major impact on your financial success.   Why is Compound interest important to you? Because it can turn just a few dollars today into big money over the course of a lifetime.”       - Sam Ro  </vt:lpstr>
      <vt:lpstr>PowerPoint Presentation</vt:lpstr>
      <vt:lpstr>PowerPoint Presentation</vt:lpstr>
      <vt:lpstr>Saving Accounts</vt:lpstr>
      <vt:lpstr>PowerPoint Presentation</vt:lpstr>
      <vt:lpstr>Let’s think about retirement </vt:lpstr>
      <vt:lpstr>TIME!</vt:lpstr>
      <vt:lpstr>Let’s look at the growth of $10,000 at 7%</vt:lpstr>
      <vt:lpstr>What about loans?  Are simple interest loans beneficial to the borrower?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2020-08-06T16:31:19Z</dcterms:created>
  <dcterms:modified xsi:type="dcterms:W3CDTF">2024-04-03T17:11:03Z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